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00" r:id="rId2"/>
    <p:sldId id="301" r:id="rId3"/>
    <p:sldId id="259" r:id="rId4"/>
    <p:sldId id="303" r:id="rId5"/>
    <p:sldId id="260" r:id="rId6"/>
    <p:sldId id="304" r:id="rId7"/>
    <p:sldId id="306" r:id="rId8"/>
    <p:sldId id="309" r:id="rId9"/>
    <p:sldId id="305" r:id="rId10"/>
    <p:sldId id="308" r:id="rId11"/>
    <p:sldId id="338" r:id="rId12"/>
    <p:sldId id="310" r:id="rId13"/>
    <p:sldId id="312" r:id="rId14"/>
    <p:sldId id="314" r:id="rId15"/>
    <p:sldId id="315" r:id="rId16"/>
    <p:sldId id="316" r:id="rId17"/>
    <p:sldId id="317" r:id="rId18"/>
    <p:sldId id="320" r:id="rId19"/>
    <p:sldId id="318" r:id="rId20"/>
    <p:sldId id="343" r:id="rId21"/>
    <p:sldId id="321" r:id="rId22"/>
    <p:sldId id="339" r:id="rId23"/>
    <p:sldId id="322" r:id="rId24"/>
    <p:sldId id="340" r:id="rId25"/>
    <p:sldId id="327" r:id="rId26"/>
    <p:sldId id="325" r:id="rId27"/>
    <p:sldId id="341" r:id="rId28"/>
    <p:sldId id="328" r:id="rId29"/>
    <p:sldId id="342" r:id="rId30"/>
    <p:sldId id="331" r:id="rId31"/>
    <p:sldId id="332" r:id="rId32"/>
    <p:sldId id="337" r:id="rId33"/>
    <p:sldId id="296" r:id="rId34"/>
  </p:sldIdLst>
  <p:sldSz cx="12195175"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C"/>
    <a:srgbClr val="215968"/>
    <a:srgbClr val="F87A08"/>
    <a:srgbClr val="202A36"/>
    <a:srgbClr val="7CBF33"/>
    <a:srgbClr val="2DB2A4"/>
    <a:srgbClr val="34495E"/>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howGuides="1">
      <p:cViewPr>
        <p:scale>
          <a:sx n="110" d="100"/>
          <a:sy n="110" d="100"/>
        </p:scale>
        <p:origin x="-552" y="-162"/>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t>‹#›</a:t>
            </a:fld>
            <a:endParaRPr lang="zh-CN" altLang="en-US"/>
          </a:p>
        </p:txBody>
      </p:sp>
    </p:spTree>
    <p:extLst>
      <p:ext uri="{BB962C8B-B14F-4D97-AF65-F5344CB8AC3E}">
        <p14:creationId xmlns:p14="http://schemas.microsoft.com/office/powerpoint/2010/main" val="135922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10</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20</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30</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7244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450307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69958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829040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13606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E08AF93-F015-4E02-9910-15C5CE4FE8B2}"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9193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08AF93-F015-4E02-9910-15C5CE4FE8B2}" type="datetimeFigureOut">
              <a:rPr lang="zh-CN" altLang="en-US" smtClean="0"/>
              <a:t>2019/4/12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7368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E08AF93-F015-4E02-9910-15C5CE4FE8B2}" type="datetimeFigureOut">
              <a:rPr lang="zh-CN" altLang="en-US" smtClean="0"/>
              <a:t>2019/4/12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941723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t>2019/4/12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54233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0906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996963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t>2019/4/12</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967040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19.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8.jpe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图片 17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33" y="0"/>
            <a:ext cx="12192000" cy="6858000"/>
          </a:xfrm>
          <a:prstGeom prst="rect">
            <a:avLst/>
          </a:prstGeom>
        </p:spPr>
      </p:pic>
      <p:sp>
        <p:nvSpPr>
          <p:cNvPr id="174" name="TextBox 17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16" name="组合 215"/>
          <p:cNvGrpSpPr/>
          <p:nvPr/>
        </p:nvGrpSpPr>
        <p:grpSpPr>
          <a:xfrm>
            <a:off x="4081363" y="5214147"/>
            <a:ext cx="663125" cy="663125"/>
            <a:chOff x="8077071" y="845254"/>
            <a:chExt cx="2036801" cy="2036802"/>
          </a:xfrm>
        </p:grpSpPr>
        <p:sp>
          <p:nvSpPr>
            <p:cNvPr id="217" name="椭圆 216"/>
            <p:cNvSpPr/>
            <p:nvPr/>
          </p:nvSpPr>
          <p:spPr>
            <a:xfrm>
              <a:off x="8077071" y="845254"/>
              <a:ext cx="2036801"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grpSp>
        <p:nvGrpSpPr>
          <p:cNvPr id="219" name="组合 218"/>
          <p:cNvGrpSpPr/>
          <p:nvPr/>
        </p:nvGrpSpPr>
        <p:grpSpPr>
          <a:xfrm>
            <a:off x="4873451" y="5214147"/>
            <a:ext cx="663125" cy="663125"/>
            <a:chOff x="8125599" y="1434035"/>
            <a:chExt cx="2036802" cy="2036802"/>
          </a:xfrm>
        </p:grpSpPr>
        <p:sp>
          <p:nvSpPr>
            <p:cNvPr id="220" name="椭圆 219"/>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2" name="组合 221"/>
          <p:cNvGrpSpPr/>
          <p:nvPr/>
        </p:nvGrpSpPr>
        <p:grpSpPr>
          <a:xfrm>
            <a:off x="5726382" y="5214147"/>
            <a:ext cx="663125" cy="663125"/>
            <a:chOff x="8125599" y="1434035"/>
            <a:chExt cx="2036802" cy="2036802"/>
          </a:xfrm>
        </p:grpSpPr>
        <p:sp>
          <p:nvSpPr>
            <p:cNvPr id="223" name="椭圆 222"/>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4" name="组合 223"/>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228" name="组合 227"/>
          <p:cNvGrpSpPr/>
          <p:nvPr/>
        </p:nvGrpSpPr>
        <p:grpSpPr>
          <a:xfrm>
            <a:off x="6544688" y="5214147"/>
            <a:ext cx="663125" cy="663125"/>
            <a:chOff x="8125599" y="1434035"/>
            <a:chExt cx="2036802" cy="2036802"/>
          </a:xfrm>
        </p:grpSpPr>
        <p:sp>
          <p:nvSpPr>
            <p:cNvPr id="229" name="椭圆 228"/>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31" name="组合 230"/>
          <p:cNvGrpSpPr/>
          <p:nvPr/>
        </p:nvGrpSpPr>
        <p:grpSpPr>
          <a:xfrm>
            <a:off x="7393731" y="5214147"/>
            <a:ext cx="663125" cy="663125"/>
            <a:chOff x="8125599" y="1434035"/>
            <a:chExt cx="2036802" cy="2036802"/>
          </a:xfrm>
        </p:grpSpPr>
        <p:sp>
          <p:nvSpPr>
            <p:cNvPr id="232" name="椭圆 231"/>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177" name="矩形 176"/>
          <p:cNvSpPr/>
          <p:nvPr/>
        </p:nvSpPr>
        <p:spPr>
          <a:xfrm>
            <a:off x="0" y="1785147"/>
            <a:ext cx="12218267" cy="28083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0" y="1929163"/>
            <a:ext cx="12218267" cy="3212976"/>
          </a:xfrm>
          <a:prstGeom prst="rect">
            <a:avLst/>
          </a:prstGeom>
          <a:solidFill>
            <a:schemeClr val="accent5">
              <a:lumMod val="50000"/>
            </a:schemeClr>
          </a:solidFill>
          <a:ln>
            <a:noFill/>
          </a:ln>
          <a:effectLst>
            <a:outerShdw blurRad="177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TextBox 7"/>
          <p:cNvSpPr>
            <a:spLocks noChangeArrowheads="1"/>
          </p:cNvSpPr>
          <p:nvPr/>
        </p:nvSpPr>
        <p:spPr bwMode="auto">
          <a:xfrm>
            <a:off x="1273051" y="2981899"/>
            <a:ext cx="964907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400" b="1" dirty="0" smtClean="0">
                <a:solidFill>
                  <a:schemeClr val="accent5">
                    <a:lumMod val="60000"/>
                    <a:lumOff val="40000"/>
                  </a:schemeClr>
                </a:solidFill>
                <a:latin typeface="微软雅黑" pitchFamily="34" charset="-122"/>
                <a:ea typeface="微软雅黑" pitchFamily="34" charset="-122"/>
                <a:sym typeface="微软雅黑" pitchFamily="34" charset="-122"/>
              </a:rPr>
              <a:t>自组织临界特性模型的</a:t>
            </a:r>
            <a:r>
              <a:rPr lang="zh-CN" altLang="en-US" sz="4400" b="1" dirty="0" smtClean="0">
                <a:solidFill>
                  <a:schemeClr val="accent5">
                    <a:lumMod val="60000"/>
                    <a:lumOff val="40000"/>
                  </a:schemeClr>
                </a:solidFill>
                <a:latin typeface="微软雅黑" pitchFamily="34" charset="-122"/>
                <a:ea typeface="微软雅黑" pitchFamily="34" charset="-122"/>
                <a:sym typeface="微软雅黑" pitchFamily="34" charset="-122"/>
              </a:rPr>
              <a:t>分析及应用</a:t>
            </a:r>
            <a:r>
              <a:rPr lang="zh-CN" altLang="en-US" sz="4400" b="1" dirty="0" smtClean="0">
                <a:solidFill>
                  <a:schemeClr val="accent5">
                    <a:lumMod val="60000"/>
                    <a:lumOff val="40000"/>
                  </a:schemeClr>
                </a:solidFill>
                <a:latin typeface="微软雅黑" pitchFamily="34" charset="-122"/>
                <a:ea typeface="微软雅黑" pitchFamily="34" charset="-122"/>
                <a:sym typeface="微软雅黑" pitchFamily="34" charset="-122"/>
              </a:rPr>
              <a:t>研究</a:t>
            </a:r>
            <a:endParaRPr lang="zh-CN" altLang="en-US" sz="4400" b="1" dirty="0">
              <a:solidFill>
                <a:schemeClr val="accent5">
                  <a:lumMod val="60000"/>
                  <a:lumOff val="40000"/>
                </a:schemeClr>
              </a:solidFill>
              <a:latin typeface="微软雅黑" pitchFamily="34" charset="-122"/>
              <a:ea typeface="微软雅黑" pitchFamily="34" charset="-122"/>
              <a:sym typeface="微软雅黑" pitchFamily="34" charset="-122"/>
            </a:endParaRPr>
          </a:p>
        </p:txBody>
      </p:sp>
      <p:sp>
        <p:nvSpPr>
          <p:cNvPr id="213" name="TextBox 7"/>
          <p:cNvSpPr>
            <a:spLocks noChangeArrowheads="1"/>
          </p:cNvSpPr>
          <p:nvPr/>
        </p:nvSpPr>
        <p:spPr bwMode="auto">
          <a:xfrm>
            <a:off x="1345059" y="3861048"/>
            <a:ext cx="9433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b="1" dirty="0">
                <a:solidFill>
                  <a:schemeClr val="accent5">
                    <a:lumMod val="60000"/>
                    <a:lumOff val="40000"/>
                  </a:schemeClr>
                </a:solidFill>
                <a:latin typeface="微软雅黑" pitchFamily="34" charset="-122"/>
                <a:ea typeface="微软雅黑" pitchFamily="34" charset="-122"/>
                <a:sym typeface="微软雅黑" pitchFamily="34" charset="-122"/>
              </a:rPr>
              <a:t>Model analysis and application of self - organized criticality</a:t>
            </a:r>
            <a:endParaRPr lang="zh-CN" altLang="en-US" sz="2400" b="1" dirty="0">
              <a:solidFill>
                <a:schemeClr val="accent5">
                  <a:lumMod val="60000"/>
                  <a:lumOff val="40000"/>
                </a:schemeClr>
              </a:solidFill>
              <a:latin typeface="微软雅黑" pitchFamily="34" charset="-122"/>
              <a:ea typeface="微软雅黑" pitchFamily="34" charset="-122"/>
              <a:sym typeface="微软雅黑" pitchFamily="34" charset="-122"/>
            </a:endParaRPr>
          </a:p>
        </p:txBody>
      </p:sp>
      <p:sp>
        <p:nvSpPr>
          <p:cNvPr id="214" name="矩形 3"/>
          <p:cNvSpPr>
            <a:spLocks noChangeArrowheads="1"/>
          </p:cNvSpPr>
          <p:nvPr/>
        </p:nvSpPr>
        <p:spPr bwMode="auto">
          <a:xfrm>
            <a:off x="4360824" y="4566075"/>
            <a:ext cx="1574776"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答辩</a:t>
            </a: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人：王永超</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 name="矩形 3"/>
          <p:cNvSpPr>
            <a:spLocks noChangeArrowheads="1"/>
          </p:cNvSpPr>
          <p:nvPr/>
        </p:nvSpPr>
        <p:spPr bwMode="auto">
          <a:xfrm>
            <a:off x="6529635" y="4566075"/>
            <a:ext cx="1296144"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buFont typeface="Arial" charset="0"/>
              <a:buNone/>
            </a:pP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导师：郭辉</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457" y="876694"/>
            <a:ext cx="1976242" cy="1976242"/>
          </a:xfrm>
          <a:prstGeom prst="rect">
            <a:avLst/>
          </a:prstGeom>
        </p:spPr>
      </p:pic>
    </p:spTree>
    <p:extLst>
      <p:ext uri="{BB962C8B-B14F-4D97-AF65-F5344CB8AC3E}">
        <p14:creationId xmlns:p14="http://schemas.microsoft.com/office/powerpoint/2010/main" val="3668913066"/>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52" presetClass="entr" presetSubtype="0" fill="hold" grpId="0" nodeType="withEffect">
                                      <p:stCondLst>
                                        <p:cond delay="500"/>
                                      </p:stCondLst>
                                      <p:iterate type="lt">
                                        <p:tmPct val="10000"/>
                                      </p:iterate>
                                      <p:childTnLst>
                                        <p:set>
                                          <p:cBhvr>
                                            <p:cTn id="19" dur="1" fill="hold">
                                              <p:stCondLst>
                                                <p:cond delay="0"/>
                                              </p:stCondLst>
                                            </p:cTn>
                                            <p:tgtEl>
                                              <p:spTgt spid="212"/>
                                            </p:tgtEl>
                                            <p:attrNameLst>
                                              <p:attrName>style.visibility</p:attrName>
                                            </p:attrNameLst>
                                          </p:cBhvr>
                                          <p:to>
                                            <p:strVal val="visible"/>
                                          </p:to>
                                        </p:set>
                                        <p:animScale>
                                          <p:cBhvr>
                                            <p:cTn id="20"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12"/>
                                            </p:tgtEl>
                                            <p:attrNameLst>
                                              <p:attrName>ppt_x</p:attrName>
                                              <p:attrName>ppt_y</p:attrName>
                                            </p:attrNameLst>
                                          </p:cBhvr>
                                        </p:animMotion>
                                        <p:animEffect transition="in" filter="fade">
                                          <p:cBhvr>
                                            <p:cTn id="22" dur="1000"/>
                                            <p:tgtEl>
                                              <p:spTgt spid="21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3"/>
                                            </p:tgtEl>
                                            <p:attrNameLst>
                                              <p:attrName>style.visibility</p:attrName>
                                            </p:attrNameLst>
                                          </p:cBhvr>
                                          <p:to>
                                            <p:strVal val="visible"/>
                                          </p:to>
                                        </p:set>
                                        <p:animEffect transition="in" filter="wipe(left)">
                                          <p:cBhvr>
                                            <p:cTn id="25" dur="800"/>
                                            <p:tgtEl>
                                              <p:spTgt spid="213"/>
                                            </p:tgtEl>
                                          </p:cBhvr>
                                        </p:animEffect>
                                      </p:childTnLst>
                                    </p:cTn>
                                  </p:par>
                                </p:childTnLst>
                              </p:cTn>
                            </p:par>
                            <p:par>
                              <p:cTn id="26" fill="hold">
                                <p:stCondLst>
                                  <p:cond delay="3100"/>
                                </p:stCondLst>
                                <p:childTnLst>
                                  <p:par>
                                    <p:cTn id="27" presetID="22" presetClass="entr" presetSubtype="8" fill="hold" grpId="0" nodeType="after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wipe(left)">
                                          <p:cBhvr>
                                            <p:cTn id="29" dur="500"/>
                                            <p:tgtEl>
                                              <p:spTgt spid="214"/>
                                            </p:tgtEl>
                                          </p:cBhvr>
                                        </p:animEffect>
                                      </p:childTnLst>
                                    </p:cTn>
                                  </p:par>
                                </p:childTnLst>
                              </p:cTn>
                            </p:par>
                            <p:par>
                              <p:cTn id="30" fill="hold">
                                <p:stCondLst>
                                  <p:cond delay="3600"/>
                                </p:stCondLst>
                                <p:childTnLst>
                                  <p:par>
                                    <p:cTn id="31" presetID="22" presetClass="entr" presetSubtype="8" fill="hold" grpId="0" nodeType="after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childTnLst>
                              </p:cTn>
                            </p:par>
                            <p:par>
                              <p:cTn id="34" fill="hold">
                                <p:stCondLst>
                                  <p:cond delay="4100"/>
                                </p:stCondLst>
                                <p:childTnLst>
                                  <p:par>
                                    <p:cTn id="35" presetID="2" presetClass="entr" presetSubtype="1" fill="hold" nodeType="afterEffect" p14:presetBounceEnd="53333">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14:bounceEnd="53333">
                                          <p:cBhvr additive="base">
                                            <p:cTn id="37" dur="750" fill="hold"/>
                                            <p:tgtEl>
                                              <p:spTgt spid="216"/>
                                            </p:tgtEl>
                                            <p:attrNameLst>
                                              <p:attrName>ppt_x</p:attrName>
                                            </p:attrNameLst>
                                          </p:cBhvr>
                                          <p:tavLst>
                                            <p:tav tm="0">
                                              <p:val>
                                                <p:strVal val="#ppt_x"/>
                                              </p:val>
                                            </p:tav>
                                            <p:tav tm="100000">
                                              <p:val>
                                                <p:strVal val="#ppt_x"/>
                                              </p:val>
                                            </p:tav>
                                          </p:tavLst>
                                        </p:anim>
                                        <p:anim calcmode="lin" valueType="num" p14:bounceEnd="53333">
                                          <p:cBhvr additive="base">
                                            <p:cTn id="38" dur="750" fill="hold"/>
                                            <p:tgtEl>
                                              <p:spTgt spid="216"/>
                                            </p:tgtEl>
                                            <p:attrNameLst>
                                              <p:attrName>ppt_y</p:attrName>
                                            </p:attrNameLst>
                                          </p:cBhvr>
                                          <p:tavLst>
                                            <p:tav tm="0">
                                              <p:val>
                                                <p:strVal val="0-#ppt_h/2"/>
                                              </p:val>
                                            </p:tav>
                                            <p:tav tm="100000">
                                              <p:val>
                                                <p:strVal val="#ppt_y"/>
                                              </p:val>
                                            </p:tav>
                                          </p:tavLst>
                                        </p:anim>
                                      </p:childTnLst>
                                    </p:cTn>
                                  </p:par>
                                </p:childTnLst>
                              </p:cTn>
                            </p:par>
                            <p:par>
                              <p:cTn id="39" fill="hold">
                                <p:stCondLst>
                                  <p:cond delay="4850"/>
                                </p:stCondLst>
                                <p:childTnLst>
                                  <p:par>
                                    <p:cTn id="40" presetID="2" presetClass="entr" presetSubtype="1" fill="hold" nodeType="afterEffect" p14:presetBounceEnd="53333">
                                      <p:stCondLst>
                                        <p:cond delay="0"/>
                                      </p:stCondLst>
                                      <p:childTnLst>
                                        <p:set>
                                          <p:cBhvr>
                                            <p:cTn id="41" dur="1" fill="hold">
                                              <p:stCondLst>
                                                <p:cond delay="0"/>
                                              </p:stCondLst>
                                            </p:cTn>
                                            <p:tgtEl>
                                              <p:spTgt spid="219"/>
                                            </p:tgtEl>
                                            <p:attrNameLst>
                                              <p:attrName>style.visibility</p:attrName>
                                            </p:attrNameLst>
                                          </p:cBhvr>
                                          <p:to>
                                            <p:strVal val="visible"/>
                                          </p:to>
                                        </p:set>
                                        <p:anim calcmode="lin" valueType="num" p14:bounceEnd="53333">
                                          <p:cBhvr additive="base">
                                            <p:cTn id="42" dur="750" fill="hold"/>
                                            <p:tgtEl>
                                              <p:spTgt spid="219"/>
                                            </p:tgtEl>
                                            <p:attrNameLst>
                                              <p:attrName>ppt_x</p:attrName>
                                            </p:attrNameLst>
                                          </p:cBhvr>
                                          <p:tavLst>
                                            <p:tav tm="0">
                                              <p:val>
                                                <p:strVal val="#ppt_x"/>
                                              </p:val>
                                            </p:tav>
                                            <p:tav tm="100000">
                                              <p:val>
                                                <p:strVal val="#ppt_x"/>
                                              </p:val>
                                            </p:tav>
                                          </p:tavLst>
                                        </p:anim>
                                        <p:anim calcmode="lin" valueType="num" p14:bounceEnd="53333">
                                          <p:cBhvr additive="base">
                                            <p:cTn id="43" dur="750" fill="hold"/>
                                            <p:tgtEl>
                                              <p:spTgt spid="219"/>
                                            </p:tgtEl>
                                            <p:attrNameLst>
                                              <p:attrName>ppt_y</p:attrName>
                                            </p:attrNameLst>
                                          </p:cBhvr>
                                          <p:tavLst>
                                            <p:tav tm="0">
                                              <p:val>
                                                <p:strVal val="0-#ppt_h/2"/>
                                              </p:val>
                                            </p:tav>
                                            <p:tav tm="100000">
                                              <p:val>
                                                <p:strVal val="#ppt_y"/>
                                              </p:val>
                                            </p:tav>
                                          </p:tavLst>
                                        </p:anim>
                                      </p:childTnLst>
                                    </p:cTn>
                                  </p:par>
                                </p:childTnLst>
                              </p:cTn>
                            </p:par>
                            <p:par>
                              <p:cTn id="44" fill="hold">
                                <p:stCondLst>
                                  <p:cond delay="5600"/>
                                </p:stCondLst>
                                <p:childTnLst>
                                  <p:par>
                                    <p:cTn id="45" presetID="2" presetClass="entr" presetSubtype="1" fill="hold" nodeType="afterEffect" p14:presetBounceEnd="53333">
                                      <p:stCondLst>
                                        <p:cond delay="0"/>
                                      </p:stCondLst>
                                      <p:childTnLst>
                                        <p:set>
                                          <p:cBhvr>
                                            <p:cTn id="46" dur="1" fill="hold">
                                              <p:stCondLst>
                                                <p:cond delay="0"/>
                                              </p:stCondLst>
                                            </p:cTn>
                                            <p:tgtEl>
                                              <p:spTgt spid="222"/>
                                            </p:tgtEl>
                                            <p:attrNameLst>
                                              <p:attrName>style.visibility</p:attrName>
                                            </p:attrNameLst>
                                          </p:cBhvr>
                                          <p:to>
                                            <p:strVal val="visible"/>
                                          </p:to>
                                        </p:set>
                                        <p:anim calcmode="lin" valueType="num" p14:bounceEnd="53333">
                                          <p:cBhvr additive="base">
                                            <p:cTn id="47" dur="750" fill="hold"/>
                                            <p:tgtEl>
                                              <p:spTgt spid="222"/>
                                            </p:tgtEl>
                                            <p:attrNameLst>
                                              <p:attrName>ppt_x</p:attrName>
                                            </p:attrNameLst>
                                          </p:cBhvr>
                                          <p:tavLst>
                                            <p:tav tm="0">
                                              <p:val>
                                                <p:strVal val="#ppt_x"/>
                                              </p:val>
                                            </p:tav>
                                            <p:tav tm="100000">
                                              <p:val>
                                                <p:strVal val="#ppt_x"/>
                                              </p:val>
                                            </p:tav>
                                          </p:tavLst>
                                        </p:anim>
                                        <p:anim calcmode="lin" valueType="num" p14:bounceEnd="53333">
                                          <p:cBhvr additive="base">
                                            <p:cTn id="48" dur="750" fill="hold"/>
                                            <p:tgtEl>
                                              <p:spTgt spid="222"/>
                                            </p:tgtEl>
                                            <p:attrNameLst>
                                              <p:attrName>ppt_y</p:attrName>
                                            </p:attrNameLst>
                                          </p:cBhvr>
                                          <p:tavLst>
                                            <p:tav tm="0">
                                              <p:val>
                                                <p:strVal val="0-#ppt_h/2"/>
                                              </p:val>
                                            </p:tav>
                                            <p:tav tm="100000">
                                              <p:val>
                                                <p:strVal val="#ppt_y"/>
                                              </p:val>
                                            </p:tav>
                                          </p:tavLst>
                                        </p:anim>
                                      </p:childTnLst>
                                    </p:cTn>
                                  </p:par>
                                </p:childTnLst>
                              </p:cTn>
                            </p:par>
                            <p:par>
                              <p:cTn id="49" fill="hold">
                                <p:stCondLst>
                                  <p:cond delay="6350"/>
                                </p:stCondLst>
                                <p:childTnLst>
                                  <p:par>
                                    <p:cTn id="50" presetID="2" presetClass="entr" presetSubtype="1" fill="hold" nodeType="afterEffect" p14:presetBounceEnd="53333">
                                      <p:stCondLst>
                                        <p:cond delay="0"/>
                                      </p:stCondLst>
                                      <p:childTnLst>
                                        <p:set>
                                          <p:cBhvr>
                                            <p:cTn id="51" dur="1" fill="hold">
                                              <p:stCondLst>
                                                <p:cond delay="0"/>
                                              </p:stCondLst>
                                            </p:cTn>
                                            <p:tgtEl>
                                              <p:spTgt spid="228"/>
                                            </p:tgtEl>
                                            <p:attrNameLst>
                                              <p:attrName>style.visibility</p:attrName>
                                            </p:attrNameLst>
                                          </p:cBhvr>
                                          <p:to>
                                            <p:strVal val="visible"/>
                                          </p:to>
                                        </p:set>
                                        <p:anim calcmode="lin" valueType="num" p14:bounceEnd="53333">
                                          <p:cBhvr additive="base">
                                            <p:cTn id="52" dur="750" fill="hold"/>
                                            <p:tgtEl>
                                              <p:spTgt spid="228"/>
                                            </p:tgtEl>
                                            <p:attrNameLst>
                                              <p:attrName>ppt_x</p:attrName>
                                            </p:attrNameLst>
                                          </p:cBhvr>
                                          <p:tavLst>
                                            <p:tav tm="0">
                                              <p:val>
                                                <p:strVal val="#ppt_x"/>
                                              </p:val>
                                            </p:tav>
                                            <p:tav tm="100000">
                                              <p:val>
                                                <p:strVal val="#ppt_x"/>
                                              </p:val>
                                            </p:tav>
                                          </p:tavLst>
                                        </p:anim>
                                        <p:anim calcmode="lin" valueType="num" p14:bounceEnd="53333">
                                          <p:cBhvr additive="base">
                                            <p:cTn id="53" dur="750" fill="hold"/>
                                            <p:tgtEl>
                                              <p:spTgt spid="228"/>
                                            </p:tgtEl>
                                            <p:attrNameLst>
                                              <p:attrName>ppt_y</p:attrName>
                                            </p:attrNameLst>
                                          </p:cBhvr>
                                          <p:tavLst>
                                            <p:tav tm="0">
                                              <p:val>
                                                <p:strVal val="0-#ppt_h/2"/>
                                              </p:val>
                                            </p:tav>
                                            <p:tav tm="100000">
                                              <p:val>
                                                <p:strVal val="#ppt_y"/>
                                              </p:val>
                                            </p:tav>
                                          </p:tavLst>
                                        </p:anim>
                                      </p:childTnLst>
                                    </p:cTn>
                                  </p:par>
                                </p:childTnLst>
                              </p:cTn>
                            </p:par>
                            <p:par>
                              <p:cTn id="54" fill="hold">
                                <p:stCondLst>
                                  <p:cond delay="7100"/>
                                </p:stCondLst>
                                <p:childTnLst>
                                  <p:par>
                                    <p:cTn id="55" presetID="2" presetClass="entr" presetSubtype="1" fill="hold" nodeType="afterEffect" p14:presetBounceEnd="53333">
                                      <p:stCondLst>
                                        <p:cond delay="0"/>
                                      </p:stCondLst>
                                      <p:childTnLst>
                                        <p:set>
                                          <p:cBhvr>
                                            <p:cTn id="56" dur="1" fill="hold">
                                              <p:stCondLst>
                                                <p:cond delay="0"/>
                                              </p:stCondLst>
                                            </p:cTn>
                                            <p:tgtEl>
                                              <p:spTgt spid="231"/>
                                            </p:tgtEl>
                                            <p:attrNameLst>
                                              <p:attrName>style.visibility</p:attrName>
                                            </p:attrNameLst>
                                          </p:cBhvr>
                                          <p:to>
                                            <p:strVal val="visible"/>
                                          </p:to>
                                        </p:set>
                                        <p:anim calcmode="lin" valueType="num" p14:bounceEnd="53333">
                                          <p:cBhvr additive="base">
                                            <p:cTn id="57" dur="750" fill="hold"/>
                                            <p:tgtEl>
                                              <p:spTgt spid="231"/>
                                            </p:tgtEl>
                                            <p:attrNameLst>
                                              <p:attrName>ppt_x</p:attrName>
                                            </p:attrNameLst>
                                          </p:cBhvr>
                                          <p:tavLst>
                                            <p:tav tm="0">
                                              <p:val>
                                                <p:strVal val="#ppt_x"/>
                                              </p:val>
                                            </p:tav>
                                            <p:tav tm="100000">
                                              <p:val>
                                                <p:strVal val="#ppt_x"/>
                                              </p:val>
                                            </p:tav>
                                          </p:tavLst>
                                        </p:anim>
                                        <p:anim calcmode="lin" valueType="num" p14:bounceEnd="53333">
                                          <p:cBhvr additive="base">
                                            <p:cTn id="5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2" grpId="0"/>
          <p:bldP spid="213" grpId="0"/>
          <p:bldP spid="214" grpId="0"/>
          <p:bldP spid="21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52" presetClass="entr" presetSubtype="0" fill="hold" grpId="0" nodeType="withEffect">
                                      <p:stCondLst>
                                        <p:cond delay="500"/>
                                      </p:stCondLst>
                                      <p:iterate type="lt">
                                        <p:tmPct val="10000"/>
                                      </p:iterate>
                                      <p:childTnLst>
                                        <p:set>
                                          <p:cBhvr>
                                            <p:cTn id="19" dur="1" fill="hold">
                                              <p:stCondLst>
                                                <p:cond delay="0"/>
                                              </p:stCondLst>
                                            </p:cTn>
                                            <p:tgtEl>
                                              <p:spTgt spid="212"/>
                                            </p:tgtEl>
                                            <p:attrNameLst>
                                              <p:attrName>style.visibility</p:attrName>
                                            </p:attrNameLst>
                                          </p:cBhvr>
                                          <p:to>
                                            <p:strVal val="visible"/>
                                          </p:to>
                                        </p:set>
                                        <p:animScale>
                                          <p:cBhvr>
                                            <p:cTn id="20"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12"/>
                                            </p:tgtEl>
                                            <p:attrNameLst>
                                              <p:attrName>ppt_x</p:attrName>
                                              <p:attrName>ppt_y</p:attrName>
                                            </p:attrNameLst>
                                          </p:cBhvr>
                                        </p:animMotion>
                                        <p:animEffect transition="in" filter="fade">
                                          <p:cBhvr>
                                            <p:cTn id="22" dur="1000"/>
                                            <p:tgtEl>
                                              <p:spTgt spid="21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3"/>
                                            </p:tgtEl>
                                            <p:attrNameLst>
                                              <p:attrName>style.visibility</p:attrName>
                                            </p:attrNameLst>
                                          </p:cBhvr>
                                          <p:to>
                                            <p:strVal val="visible"/>
                                          </p:to>
                                        </p:set>
                                        <p:animEffect transition="in" filter="wipe(left)">
                                          <p:cBhvr>
                                            <p:cTn id="25" dur="800"/>
                                            <p:tgtEl>
                                              <p:spTgt spid="213"/>
                                            </p:tgtEl>
                                          </p:cBhvr>
                                        </p:animEffect>
                                      </p:childTnLst>
                                    </p:cTn>
                                  </p:par>
                                </p:childTnLst>
                              </p:cTn>
                            </p:par>
                            <p:par>
                              <p:cTn id="26" fill="hold">
                                <p:stCondLst>
                                  <p:cond delay="3100"/>
                                </p:stCondLst>
                                <p:childTnLst>
                                  <p:par>
                                    <p:cTn id="27" presetID="22" presetClass="entr" presetSubtype="8" fill="hold" grpId="0" nodeType="after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wipe(left)">
                                          <p:cBhvr>
                                            <p:cTn id="29" dur="500"/>
                                            <p:tgtEl>
                                              <p:spTgt spid="214"/>
                                            </p:tgtEl>
                                          </p:cBhvr>
                                        </p:animEffect>
                                      </p:childTnLst>
                                    </p:cTn>
                                  </p:par>
                                </p:childTnLst>
                              </p:cTn>
                            </p:par>
                            <p:par>
                              <p:cTn id="30" fill="hold">
                                <p:stCondLst>
                                  <p:cond delay="3600"/>
                                </p:stCondLst>
                                <p:childTnLst>
                                  <p:par>
                                    <p:cTn id="31" presetID="22" presetClass="entr" presetSubtype="8" fill="hold" grpId="0" nodeType="after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childTnLst>
                              </p:cTn>
                            </p:par>
                            <p:par>
                              <p:cTn id="34" fill="hold">
                                <p:stCondLst>
                                  <p:cond delay="4100"/>
                                </p:stCondLst>
                                <p:childTnLst>
                                  <p:par>
                                    <p:cTn id="35" presetID="2" presetClass="entr" presetSubtype="1" fill="hold" nodeType="afterEffect">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cBhvr additive="base">
                                            <p:cTn id="37" dur="750" fill="hold"/>
                                            <p:tgtEl>
                                              <p:spTgt spid="216"/>
                                            </p:tgtEl>
                                            <p:attrNameLst>
                                              <p:attrName>ppt_x</p:attrName>
                                            </p:attrNameLst>
                                          </p:cBhvr>
                                          <p:tavLst>
                                            <p:tav tm="0">
                                              <p:val>
                                                <p:strVal val="#ppt_x"/>
                                              </p:val>
                                            </p:tav>
                                            <p:tav tm="100000">
                                              <p:val>
                                                <p:strVal val="#ppt_x"/>
                                              </p:val>
                                            </p:tav>
                                          </p:tavLst>
                                        </p:anim>
                                        <p:anim calcmode="lin" valueType="num">
                                          <p:cBhvr additive="base">
                                            <p:cTn id="38" dur="750" fill="hold"/>
                                            <p:tgtEl>
                                              <p:spTgt spid="216"/>
                                            </p:tgtEl>
                                            <p:attrNameLst>
                                              <p:attrName>ppt_y</p:attrName>
                                            </p:attrNameLst>
                                          </p:cBhvr>
                                          <p:tavLst>
                                            <p:tav tm="0">
                                              <p:val>
                                                <p:strVal val="0-#ppt_h/2"/>
                                              </p:val>
                                            </p:tav>
                                            <p:tav tm="100000">
                                              <p:val>
                                                <p:strVal val="#ppt_y"/>
                                              </p:val>
                                            </p:tav>
                                          </p:tavLst>
                                        </p:anim>
                                      </p:childTnLst>
                                    </p:cTn>
                                  </p:par>
                                </p:childTnLst>
                              </p:cTn>
                            </p:par>
                            <p:par>
                              <p:cTn id="39" fill="hold">
                                <p:stCondLst>
                                  <p:cond delay="4850"/>
                                </p:stCondLst>
                                <p:childTnLst>
                                  <p:par>
                                    <p:cTn id="40" presetID="2" presetClass="entr" presetSubtype="1" fill="hold" nodeType="afterEffect">
                                      <p:stCondLst>
                                        <p:cond delay="0"/>
                                      </p:stCondLst>
                                      <p:childTnLst>
                                        <p:set>
                                          <p:cBhvr>
                                            <p:cTn id="41" dur="1" fill="hold">
                                              <p:stCondLst>
                                                <p:cond delay="0"/>
                                              </p:stCondLst>
                                            </p:cTn>
                                            <p:tgtEl>
                                              <p:spTgt spid="219"/>
                                            </p:tgtEl>
                                            <p:attrNameLst>
                                              <p:attrName>style.visibility</p:attrName>
                                            </p:attrNameLst>
                                          </p:cBhvr>
                                          <p:to>
                                            <p:strVal val="visible"/>
                                          </p:to>
                                        </p:set>
                                        <p:anim calcmode="lin" valueType="num">
                                          <p:cBhvr additive="base">
                                            <p:cTn id="42" dur="750" fill="hold"/>
                                            <p:tgtEl>
                                              <p:spTgt spid="219"/>
                                            </p:tgtEl>
                                            <p:attrNameLst>
                                              <p:attrName>ppt_x</p:attrName>
                                            </p:attrNameLst>
                                          </p:cBhvr>
                                          <p:tavLst>
                                            <p:tav tm="0">
                                              <p:val>
                                                <p:strVal val="#ppt_x"/>
                                              </p:val>
                                            </p:tav>
                                            <p:tav tm="100000">
                                              <p:val>
                                                <p:strVal val="#ppt_x"/>
                                              </p:val>
                                            </p:tav>
                                          </p:tavLst>
                                        </p:anim>
                                        <p:anim calcmode="lin" valueType="num">
                                          <p:cBhvr additive="base">
                                            <p:cTn id="43" dur="750" fill="hold"/>
                                            <p:tgtEl>
                                              <p:spTgt spid="219"/>
                                            </p:tgtEl>
                                            <p:attrNameLst>
                                              <p:attrName>ppt_y</p:attrName>
                                            </p:attrNameLst>
                                          </p:cBhvr>
                                          <p:tavLst>
                                            <p:tav tm="0">
                                              <p:val>
                                                <p:strVal val="0-#ppt_h/2"/>
                                              </p:val>
                                            </p:tav>
                                            <p:tav tm="100000">
                                              <p:val>
                                                <p:strVal val="#ppt_y"/>
                                              </p:val>
                                            </p:tav>
                                          </p:tavLst>
                                        </p:anim>
                                      </p:childTnLst>
                                    </p:cTn>
                                  </p:par>
                                </p:childTnLst>
                              </p:cTn>
                            </p:par>
                            <p:par>
                              <p:cTn id="44" fill="hold">
                                <p:stCondLst>
                                  <p:cond delay="5600"/>
                                </p:stCondLst>
                                <p:childTnLst>
                                  <p:par>
                                    <p:cTn id="45" presetID="2" presetClass="entr" presetSubtype="1" fill="hold" nodeType="afterEffect">
                                      <p:stCondLst>
                                        <p:cond delay="0"/>
                                      </p:stCondLst>
                                      <p:childTnLst>
                                        <p:set>
                                          <p:cBhvr>
                                            <p:cTn id="46" dur="1" fill="hold">
                                              <p:stCondLst>
                                                <p:cond delay="0"/>
                                              </p:stCondLst>
                                            </p:cTn>
                                            <p:tgtEl>
                                              <p:spTgt spid="222"/>
                                            </p:tgtEl>
                                            <p:attrNameLst>
                                              <p:attrName>style.visibility</p:attrName>
                                            </p:attrNameLst>
                                          </p:cBhvr>
                                          <p:to>
                                            <p:strVal val="visible"/>
                                          </p:to>
                                        </p:set>
                                        <p:anim calcmode="lin" valueType="num">
                                          <p:cBhvr additive="base">
                                            <p:cTn id="47" dur="750" fill="hold"/>
                                            <p:tgtEl>
                                              <p:spTgt spid="222"/>
                                            </p:tgtEl>
                                            <p:attrNameLst>
                                              <p:attrName>ppt_x</p:attrName>
                                            </p:attrNameLst>
                                          </p:cBhvr>
                                          <p:tavLst>
                                            <p:tav tm="0">
                                              <p:val>
                                                <p:strVal val="#ppt_x"/>
                                              </p:val>
                                            </p:tav>
                                            <p:tav tm="100000">
                                              <p:val>
                                                <p:strVal val="#ppt_x"/>
                                              </p:val>
                                            </p:tav>
                                          </p:tavLst>
                                        </p:anim>
                                        <p:anim calcmode="lin" valueType="num">
                                          <p:cBhvr additive="base">
                                            <p:cTn id="48" dur="750" fill="hold"/>
                                            <p:tgtEl>
                                              <p:spTgt spid="222"/>
                                            </p:tgtEl>
                                            <p:attrNameLst>
                                              <p:attrName>ppt_y</p:attrName>
                                            </p:attrNameLst>
                                          </p:cBhvr>
                                          <p:tavLst>
                                            <p:tav tm="0">
                                              <p:val>
                                                <p:strVal val="0-#ppt_h/2"/>
                                              </p:val>
                                            </p:tav>
                                            <p:tav tm="100000">
                                              <p:val>
                                                <p:strVal val="#ppt_y"/>
                                              </p:val>
                                            </p:tav>
                                          </p:tavLst>
                                        </p:anim>
                                      </p:childTnLst>
                                    </p:cTn>
                                  </p:par>
                                </p:childTnLst>
                              </p:cTn>
                            </p:par>
                            <p:par>
                              <p:cTn id="49" fill="hold">
                                <p:stCondLst>
                                  <p:cond delay="6350"/>
                                </p:stCondLst>
                                <p:childTnLst>
                                  <p:par>
                                    <p:cTn id="50" presetID="2" presetClass="entr" presetSubtype="1" fill="hold" nodeType="afterEffect">
                                      <p:stCondLst>
                                        <p:cond delay="0"/>
                                      </p:stCondLst>
                                      <p:childTnLst>
                                        <p:set>
                                          <p:cBhvr>
                                            <p:cTn id="51" dur="1" fill="hold">
                                              <p:stCondLst>
                                                <p:cond delay="0"/>
                                              </p:stCondLst>
                                            </p:cTn>
                                            <p:tgtEl>
                                              <p:spTgt spid="228"/>
                                            </p:tgtEl>
                                            <p:attrNameLst>
                                              <p:attrName>style.visibility</p:attrName>
                                            </p:attrNameLst>
                                          </p:cBhvr>
                                          <p:to>
                                            <p:strVal val="visible"/>
                                          </p:to>
                                        </p:set>
                                        <p:anim calcmode="lin" valueType="num">
                                          <p:cBhvr additive="base">
                                            <p:cTn id="52" dur="750" fill="hold"/>
                                            <p:tgtEl>
                                              <p:spTgt spid="228"/>
                                            </p:tgtEl>
                                            <p:attrNameLst>
                                              <p:attrName>ppt_x</p:attrName>
                                            </p:attrNameLst>
                                          </p:cBhvr>
                                          <p:tavLst>
                                            <p:tav tm="0">
                                              <p:val>
                                                <p:strVal val="#ppt_x"/>
                                              </p:val>
                                            </p:tav>
                                            <p:tav tm="100000">
                                              <p:val>
                                                <p:strVal val="#ppt_x"/>
                                              </p:val>
                                            </p:tav>
                                          </p:tavLst>
                                        </p:anim>
                                        <p:anim calcmode="lin" valueType="num">
                                          <p:cBhvr additive="base">
                                            <p:cTn id="53" dur="750" fill="hold"/>
                                            <p:tgtEl>
                                              <p:spTgt spid="228"/>
                                            </p:tgtEl>
                                            <p:attrNameLst>
                                              <p:attrName>ppt_y</p:attrName>
                                            </p:attrNameLst>
                                          </p:cBhvr>
                                          <p:tavLst>
                                            <p:tav tm="0">
                                              <p:val>
                                                <p:strVal val="0-#ppt_h/2"/>
                                              </p:val>
                                            </p:tav>
                                            <p:tav tm="100000">
                                              <p:val>
                                                <p:strVal val="#ppt_y"/>
                                              </p:val>
                                            </p:tav>
                                          </p:tavLst>
                                        </p:anim>
                                      </p:childTnLst>
                                    </p:cTn>
                                  </p:par>
                                </p:childTnLst>
                              </p:cTn>
                            </p:par>
                            <p:par>
                              <p:cTn id="54" fill="hold">
                                <p:stCondLst>
                                  <p:cond delay="7100"/>
                                </p:stCondLst>
                                <p:childTnLst>
                                  <p:par>
                                    <p:cTn id="55" presetID="2" presetClass="entr" presetSubtype="1" fill="hold" nodeType="afterEffect">
                                      <p:stCondLst>
                                        <p:cond delay="0"/>
                                      </p:stCondLst>
                                      <p:childTnLst>
                                        <p:set>
                                          <p:cBhvr>
                                            <p:cTn id="56" dur="1" fill="hold">
                                              <p:stCondLst>
                                                <p:cond delay="0"/>
                                              </p:stCondLst>
                                            </p:cTn>
                                            <p:tgtEl>
                                              <p:spTgt spid="231"/>
                                            </p:tgtEl>
                                            <p:attrNameLst>
                                              <p:attrName>style.visibility</p:attrName>
                                            </p:attrNameLst>
                                          </p:cBhvr>
                                          <p:to>
                                            <p:strVal val="visible"/>
                                          </p:to>
                                        </p:set>
                                        <p:anim calcmode="lin" valueType="num">
                                          <p:cBhvr additive="base">
                                            <p:cTn id="57" dur="750" fill="hold"/>
                                            <p:tgtEl>
                                              <p:spTgt spid="231"/>
                                            </p:tgtEl>
                                            <p:attrNameLst>
                                              <p:attrName>ppt_x</p:attrName>
                                            </p:attrNameLst>
                                          </p:cBhvr>
                                          <p:tavLst>
                                            <p:tav tm="0">
                                              <p:val>
                                                <p:strVal val="#ppt_x"/>
                                              </p:val>
                                            </p:tav>
                                            <p:tav tm="100000">
                                              <p:val>
                                                <p:strVal val="#ppt_x"/>
                                              </p:val>
                                            </p:tav>
                                          </p:tavLst>
                                        </p:anim>
                                        <p:anim calcmode="lin" valueType="num">
                                          <p:cBhvr additive="base">
                                            <p:cTn id="5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2" grpId="0"/>
          <p:bldP spid="213" grpId="0"/>
          <p:bldP spid="214" grpId="0"/>
          <p:bldP spid="2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808987" y="3573016"/>
            <a:ext cx="2646879"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命题</a:t>
            </a: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背景</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Background</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5593531" y="494116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选题背景</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5593531" y="5437541"/>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研究意义</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75" name="组合 74"/>
          <p:cNvGrpSpPr/>
          <p:nvPr/>
        </p:nvGrpSpPr>
        <p:grpSpPr>
          <a:xfrm>
            <a:off x="5593531" y="5949280"/>
            <a:ext cx="1436675" cy="215444"/>
            <a:chOff x="4369395" y="3284984"/>
            <a:chExt cx="1436675" cy="215444"/>
          </a:xfrm>
        </p:grpSpPr>
        <p:sp>
          <p:nvSpPr>
            <p:cNvPr id="7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相关资料</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Freeform 261"/>
          <p:cNvSpPr>
            <a:spLocks/>
          </p:cNvSpPr>
          <p:nvPr/>
        </p:nvSpPr>
        <p:spPr bwMode="auto">
          <a:xfrm>
            <a:off x="5566131" y="2132856"/>
            <a:ext cx="982742" cy="98274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9" name="TextBox 3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676930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par>
                                <p:cTn id="28" presetID="53" presetClass="entr" presetSubtype="16" fill="hold" nodeType="withEffect">
                                  <p:stCondLst>
                                    <p:cond delay="50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38" grpId="0" animBg="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选题背景</a:t>
            </a:r>
            <a:endParaRPr lang="zh-CN" altLang="en-US" dirty="0">
              <a:solidFill>
                <a:schemeClr val="bg1"/>
              </a:solidFill>
              <a:latin typeface="微软雅黑" pitchFamily="34" charset="-122"/>
              <a:ea typeface="微软雅黑" pitchFamily="34" charset="-122"/>
            </a:endParaRPr>
          </a:p>
        </p:txBody>
      </p:sp>
      <p:sp>
        <p:nvSpPr>
          <p:cNvPr id="30" name="矩形 47"/>
          <p:cNvSpPr>
            <a:spLocks noChangeArrowheads="1"/>
          </p:cNvSpPr>
          <p:nvPr/>
        </p:nvSpPr>
        <p:spPr bwMode="auto">
          <a:xfrm>
            <a:off x="6021643" y="1539998"/>
            <a:ext cx="4652394" cy="115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伴随着社会的发展，原有的很多理论已经无法解释一些实际遇到的问题，这些各种各样的复杂性问题十分具有挑战性。很多学者通过研究发现，自组织临界理论可以解释很多目前遇到的复杂性问题。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1" name="矩形 3"/>
          <p:cNvSpPr>
            <a:spLocks noChangeArrowheads="1"/>
          </p:cNvSpPr>
          <p:nvPr/>
        </p:nvSpPr>
        <p:spPr bwMode="auto">
          <a:xfrm>
            <a:off x="6038166" y="1081734"/>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社会背景</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a:xfrm>
            <a:off x="6097289" y="144929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6712139" y="1449292"/>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6021643" y="3260602"/>
            <a:ext cx="4652394"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单一人工智能体受到多种因素的制约目前发展比较缓慢，智力提升成本巨大，此外单一智能体处理任务时系统鲁棒性极差，通过多个智能体进行结合的方式提高系统鲁棒性和智力成为一种可行的思路。</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5" name="矩形 3"/>
          <p:cNvSpPr>
            <a:spLocks noChangeArrowheads="1"/>
          </p:cNvSpPr>
          <p:nvPr/>
        </p:nvSpPr>
        <p:spPr bwMode="auto">
          <a:xfrm>
            <a:off x="6038166" y="2802338"/>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学科背景</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a:xfrm>
            <a:off x="6097289" y="3169896"/>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6712139" y="3169896"/>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Freeform 12"/>
          <p:cNvSpPr>
            <a:spLocks/>
          </p:cNvSpPr>
          <p:nvPr/>
        </p:nvSpPr>
        <p:spPr bwMode="auto">
          <a:xfrm>
            <a:off x="1608509" y="465782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65000"/>
                  <a:lumOff val="35000"/>
                </a:schemeClr>
              </a:solidFill>
            </a:endParaRPr>
          </a:p>
        </p:txBody>
      </p:sp>
      <p:sp>
        <p:nvSpPr>
          <p:cNvPr id="40" name="Freeform 12"/>
          <p:cNvSpPr>
            <a:spLocks/>
          </p:cNvSpPr>
          <p:nvPr/>
        </p:nvSpPr>
        <p:spPr bwMode="auto">
          <a:xfrm flipH="1" flipV="1">
            <a:off x="10249469" y="56350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41" name="TextBox 40"/>
          <p:cNvSpPr txBox="1"/>
          <p:nvPr/>
        </p:nvSpPr>
        <p:spPr>
          <a:xfrm>
            <a:off x="1993131" y="4941168"/>
            <a:ext cx="8545239" cy="932563"/>
          </a:xfrm>
          <a:prstGeom prst="rect">
            <a:avLst/>
          </a:prstGeom>
          <a:noFill/>
        </p:spPr>
        <p:txBody>
          <a:bodyPr wrap="square" rtlCol="0">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近些年受益于相关观测技术的进步，为实证研究建立了坚实的基础。群集运动的研究进一步得到了深化，研究逐渐开始将个体与群体运动过程的数据采集后进行模拟仿真和过程重建。如今在一定程度上已经能简单了解群体中个体之间的交互规则。</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3" name="组合 22"/>
          <p:cNvGrpSpPr/>
          <p:nvPr/>
        </p:nvGrpSpPr>
        <p:grpSpPr>
          <a:xfrm>
            <a:off x="264939" y="-297"/>
            <a:ext cx="576064" cy="836712"/>
            <a:chOff x="841003" y="360040"/>
            <a:chExt cx="504056" cy="836712"/>
          </a:xfrm>
          <a:solidFill>
            <a:schemeClr val="accent5">
              <a:lumMod val="75000"/>
            </a:schemeClr>
          </a:soli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027" y="891926"/>
            <a:ext cx="4536504" cy="3401170"/>
          </a:xfrm>
          <a:prstGeom prst="rect">
            <a:avLst/>
          </a:prstGeom>
        </p:spPr>
      </p:pic>
    </p:spTree>
    <p:extLst>
      <p:ext uri="{BB962C8B-B14F-4D97-AF65-F5344CB8AC3E}">
        <p14:creationId xmlns:p14="http://schemas.microsoft.com/office/powerpoint/2010/main" val="1928141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750"/>
                                        <p:tgtEl>
                                          <p:spTgt spid="33"/>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750"/>
                                        <p:tgtEl>
                                          <p:spTgt spid="30"/>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750"/>
                                        <p:tgtEl>
                                          <p:spTgt spid="37"/>
                                        </p:tgtEl>
                                      </p:cBhvr>
                                    </p:animEffect>
                                  </p:childTnLst>
                                </p:cTn>
                              </p:par>
                            </p:childTnLst>
                          </p:cTn>
                        </p:par>
                        <p:par>
                          <p:cTn id="32" fill="hold">
                            <p:stCondLst>
                              <p:cond delay="4250"/>
                            </p:stCondLst>
                            <p:childTnLst>
                              <p:par>
                                <p:cTn id="33" presetID="14" presetClass="entr" presetSubtype="1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randombar(horizontal)">
                                      <p:cBhvr>
                                        <p:cTn id="35" dur="750"/>
                                        <p:tgtEl>
                                          <p:spTgt spid="34"/>
                                        </p:tgtEl>
                                      </p:cBhvr>
                                    </p:animEffec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35" presetClass="path" presetSubtype="0" accel="50000" decel="50000" fill="hold" grpId="1" nodeType="withEffect">
                                  <p:stCondLst>
                                    <p:cond delay="0"/>
                                  </p:stCondLst>
                                  <p:childTnLst>
                                    <p:animMotion origin="layout" path="M -3.56836E-6 -3.7037E-7 L 0.36686 0.15278 " pathEditMode="relative" rAng="0" ptsTypes="AA">
                                      <p:cBhvr>
                                        <p:cTn id="40" dur="500" spd="-99900" fill="hold"/>
                                        <p:tgtEl>
                                          <p:spTgt spid="39"/>
                                        </p:tgtEl>
                                        <p:attrNameLst>
                                          <p:attrName>ppt_x,ppt_y</p:attrName>
                                        </p:attrNameLst>
                                      </p:cBhvr>
                                      <p:rCtr x="18343" y="7639"/>
                                    </p:animMotion>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7.85742E-7 -3.33333E-6 L -0.39495 -0.11018 " pathEditMode="relative" rAng="0" ptsTypes="AA">
                                      <p:cBhvr>
                                        <p:cTn id="44" dur="500" spd="-99900" fill="hold"/>
                                        <p:tgtEl>
                                          <p:spTgt spid="40"/>
                                        </p:tgtEl>
                                        <p:attrNameLst>
                                          <p:attrName>ppt_x,ppt_y</p:attrName>
                                        </p:attrNameLst>
                                      </p:cBhvr>
                                      <p:rCtr x="-19748" y="-5509"/>
                                    </p:animMotion>
                                  </p:childTnLst>
                                </p:cTn>
                              </p:par>
                            </p:childTnLst>
                          </p:cTn>
                        </p:par>
                        <p:par>
                          <p:cTn id="45" fill="hold">
                            <p:stCondLst>
                              <p:cond delay="5500"/>
                            </p:stCondLst>
                            <p:childTnLst>
                              <p:par>
                                <p:cTn id="46" presetID="18" presetClass="entr" presetSubtype="3"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strips(upRight)">
                                      <p:cBhvr>
                                        <p:cTn id="48" dur="500"/>
                                        <p:tgtEl>
                                          <p:spTgt spid="41"/>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animBg="1"/>
      <p:bldP spid="34" grpId="0"/>
      <p:bldP spid="35" grpId="0"/>
      <p:bldP spid="36" grpId="0" animBg="1"/>
      <p:bldP spid="37" grpId="0" animBg="1"/>
      <p:bldP spid="39" grpId="0" animBg="1"/>
      <p:bldP spid="39" grpId="1" animBg="1"/>
      <p:bldP spid="40" grpId="0" animBg="1"/>
      <p:bldP spid="40" grpId="1" animBg="1"/>
      <p:bldP spid="41"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研究意义</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椭圆 7"/>
          <p:cNvSpPr/>
          <p:nvPr/>
        </p:nvSpPr>
        <p:spPr>
          <a:xfrm>
            <a:off x="2209155" y="3284984"/>
            <a:ext cx="2485289" cy="248528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椭圆 8"/>
          <p:cNvSpPr/>
          <p:nvPr/>
        </p:nvSpPr>
        <p:spPr>
          <a:xfrm>
            <a:off x="5161483" y="141277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60000"/>
                    <a:lumOff val="40000"/>
                  </a:schemeClr>
                </a:solidFill>
                <a:latin typeface="Impact MT Std" pitchFamily="34" charset="0"/>
                <a:ea typeface="微软雅黑" pitchFamily="34" charset="-122"/>
              </a:rPr>
              <a:t>1</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10" name="直接连接符 9"/>
          <p:cNvCxnSpPr/>
          <p:nvPr/>
        </p:nvCxnSpPr>
        <p:spPr>
          <a:xfrm>
            <a:off x="5738621" y="171760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48271" y="4320821"/>
            <a:ext cx="2001962"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400" b="1" dirty="0" smtClean="0">
                <a:solidFill>
                  <a:schemeClr val="accent5">
                    <a:lumMod val="60000"/>
                    <a:lumOff val="40000"/>
                  </a:schemeClr>
                </a:solidFill>
              </a:rPr>
              <a:t>群体协作</a:t>
            </a:r>
            <a:endParaRPr lang="en-US" altLang="zh-CN" sz="2400" b="1" dirty="0">
              <a:solidFill>
                <a:schemeClr val="accent5">
                  <a:lumMod val="60000"/>
                  <a:lumOff val="40000"/>
                </a:schemeClr>
              </a:solidFill>
            </a:endParaRPr>
          </a:p>
        </p:txBody>
      </p:sp>
      <p:sp>
        <p:nvSpPr>
          <p:cNvPr id="12" name="椭圆 11"/>
          <p:cNvSpPr/>
          <p:nvPr/>
        </p:nvSpPr>
        <p:spPr>
          <a:xfrm>
            <a:off x="2209155" y="1268760"/>
            <a:ext cx="2485289" cy="248528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a:spLocks/>
          </p:cNvSpPr>
          <p:nvPr/>
        </p:nvSpPr>
        <p:spPr bwMode="auto">
          <a:xfrm>
            <a:off x="2625191" y="1935934"/>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accent5">
              <a:lumMod val="60000"/>
              <a:lumOff val="40000"/>
            </a:schemeClr>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4" name="标题 11"/>
          <p:cNvSpPr txBox="1">
            <a:spLocks/>
          </p:cNvSpPr>
          <p:nvPr/>
        </p:nvSpPr>
        <p:spPr>
          <a:xfrm>
            <a:off x="6768162" y="1556792"/>
            <a:ext cx="3865930" cy="43891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探究群体有序运动所遵循的机理</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5161484" y="213285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60000"/>
                    <a:lumOff val="40000"/>
                  </a:schemeClr>
                </a:solidFill>
                <a:latin typeface="Impact MT Std" pitchFamily="34" charset="0"/>
                <a:ea typeface="微软雅黑" pitchFamily="34" charset="-122"/>
              </a:rPr>
              <a:t>2</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16" name="直接连接符 15"/>
          <p:cNvCxnSpPr/>
          <p:nvPr/>
        </p:nvCxnSpPr>
        <p:spPr>
          <a:xfrm>
            <a:off x="5738622" y="243768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标题 11"/>
          <p:cNvSpPr txBox="1">
            <a:spLocks/>
          </p:cNvSpPr>
          <p:nvPr/>
        </p:nvSpPr>
        <p:spPr>
          <a:xfrm>
            <a:off x="6696153" y="2290536"/>
            <a:ext cx="3865930" cy="294304"/>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了解群体中混乱个体之间有序运动产生的过程</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5161484" y="286973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3</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23" name="直接连接符 22"/>
          <p:cNvCxnSpPr/>
          <p:nvPr/>
        </p:nvCxnSpPr>
        <p:spPr>
          <a:xfrm>
            <a:off x="5738622" y="317456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标题 11"/>
          <p:cNvSpPr txBox="1">
            <a:spLocks/>
          </p:cNvSpPr>
          <p:nvPr/>
        </p:nvSpPr>
        <p:spPr>
          <a:xfrm>
            <a:off x="6768163" y="3025988"/>
            <a:ext cx="3865930" cy="3310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研究相互作用如何作用在群体和个体</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5161485" y="358981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4</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26" name="直接连接符 25"/>
          <p:cNvCxnSpPr/>
          <p:nvPr/>
        </p:nvCxnSpPr>
        <p:spPr>
          <a:xfrm>
            <a:off x="5738623" y="389464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标题 11"/>
          <p:cNvSpPr txBox="1">
            <a:spLocks/>
          </p:cNvSpPr>
          <p:nvPr/>
        </p:nvSpPr>
        <p:spPr>
          <a:xfrm>
            <a:off x="6768163" y="3746068"/>
            <a:ext cx="4009943" cy="3310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了解自组织临界理论及与其相关的理论内在联系</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5161484" y="43098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5</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30" name="直接连接符 29"/>
          <p:cNvCxnSpPr/>
          <p:nvPr/>
        </p:nvCxnSpPr>
        <p:spPr>
          <a:xfrm>
            <a:off x="5738622" y="461472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1" name="标题 11"/>
          <p:cNvSpPr txBox="1">
            <a:spLocks/>
          </p:cNvSpPr>
          <p:nvPr/>
        </p:nvSpPr>
        <p:spPr>
          <a:xfrm>
            <a:off x="6768163" y="4501139"/>
            <a:ext cx="3865930" cy="296013"/>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为群体仿生软件提供理论支撑</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椭圆 31"/>
          <p:cNvSpPr/>
          <p:nvPr/>
        </p:nvSpPr>
        <p:spPr>
          <a:xfrm>
            <a:off x="5161485" y="502997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itchFamily="34" charset="-122"/>
              </a:rPr>
              <a:t>6</a:t>
            </a:r>
            <a:endParaRPr lang="zh-CN" altLang="en-US" dirty="0">
              <a:solidFill>
                <a:schemeClr val="accent5">
                  <a:lumMod val="60000"/>
                  <a:lumOff val="40000"/>
                </a:schemeClr>
              </a:solidFill>
              <a:latin typeface="Impact MT Std" pitchFamily="34" charset="0"/>
              <a:ea typeface="微软雅黑" pitchFamily="34" charset="-122"/>
            </a:endParaRPr>
          </a:p>
        </p:txBody>
      </p:sp>
      <p:cxnSp>
        <p:nvCxnSpPr>
          <p:cNvPr id="33" name="直接连接符 32"/>
          <p:cNvCxnSpPr/>
          <p:nvPr/>
        </p:nvCxnSpPr>
        <p:spPr>
          <a:xfrm>
            <a:off x="5738623" y="533480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4" name="标题 11"/>
          <p:cNvSpPr txBox="1">
            <a:spLocks/>
          </p:cNvSpPr>
          <p:nvPr/>
        </p:nvSpPr>
        <p:spPr>
          <a:xfrm>
            <a:off x="6768164" y="5186228"/>
            <a:ext cx="3865930" cy="3310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探究实际应用场景下的可行性</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198955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fltVal val="0.5"/>
                                          </p:val>
                                        </p:tav>
                                        <p:tav tm="100000">
                                          <p:val>
                                            <p:strVal val="#ppt_x"/>
                                          </p:val>
                                        </p:tav>
                                      </p:tavLst>
                                    </p:anim>
                                    <p:anim calcmode="lin" valueType="num">
                                      <p:cBhvr>
                                        <p:cTn id="18" dur="500" fill="hold"/>
                                        <p:tgtEl>
                                          <p:spTgt spid="1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fltVal val="0.5"/>
                                          </p:val>
                                        </p:tav>
                                        <p:tav tm="100000">
                                          <p:val>
                                            <p:strVal val="#ppt_x"/>
                                          </p:val>
                                        </p:tav>
                                      </p:tavLst>
                                    </p:anim>
                                    <p:anim calcmode="lin" valueType="num">
                                      <p:cBhvr>
                                        <p:cTn id="25" dur="50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anim calcmode="lin" valueType="num">
                                      <p:cBhvr>
                                        <p:cTn id="31" dur="500" fill="hold"/>
                                        <p:tgtEl>
                                          <p:spTgt spid="8"/>
                                        </p:tgtEl>
                                        <p:attrNameLst>
                                          <p:attrName>ppt_x</p:attrName>
                                        </p:attrNameLst>
                                      </p:cBhvr>
                                      <p:tavLst>
                                        <p:tav tm="0">
                                          <p:val>
                                            <p:fltVal val="0.5"/>
                                          </p:val>
                                        </p:tav>
                                        <p:tav tm="100000">
                                          <p:val>
                                            <p:strVal val="#ppt_x"/>
                                          </p:val>
                                        </p:tav>
                                      </p:tavLst>
                                    </p:anim>
                                    <p:anim calcmode="lin" valueType="num">
                                      <p:cBhvr>
                                        <p:cTn id="32" dur="500" fill="hold"/>
                                        <p:tgtEl>
                                          <p:spTgt spid="8"/>
                                        </p:tgtEl>
                                        <p:attrNameLst>
                                          <p:attrName>ppt_y</p:attrName>
                                        </p:attrNameLst>
                                      </p:cBhvr>
                                      <p:tavLst>
                                        <p:tav tm="0">
                                          <p:val>
                                            <p:fltVal val="0.5"/>
                                          </p:val>
                                        </p:tav>
                                        <p:tav tm="100000">
                                          <p:val>
                                            <p:strVal val="#ppt_y"/>
                                          </p:val>
                                        </p:tav>
                                      </p:tavLst>
                                    </p:anim>
                                  </p:childTnLst>
                                </p:cTn>
                              </p:par>
                            </p:childTnLst>
                          </p:cTn>
                        </p:par>
                        <p:par>
                          <p:cTn id="33" fill="hold">
                            <p:stCondLst>
                              <p:cond delay="75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1250"/>
                            </p:stCondLst>
                            <p:childTnLst>
                              <p:par>
                                <p:cTn id="38" presetID="22" presetClass="entr" presetSubtype="8"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1750"/>
                            </p:stCondLst>
                            <p:childTnLst>
                              <p:par>
                                <p:cTn id="42" presetID="53" presetClass="entr" presetSubtype="16"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225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2750"/>
                            </p:stCondLst>
                            <p:childTnLst>
                              <p:par>
                                <p:cTn id="52" presetID="22" presetClass="entr" presetSubtype="8"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par>
                          <p:cTn id="55" fill="hold">
                            <p:stCondLst>
                              <p:cond delay="3250"/>
                            </p:stCondLst>
                            <p:childTnLst>
                              <p:par>
                                <p:cTn id="56" presetID="53" presetClass="entr" presetSubtype="16"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375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par>
                          <p:cTn id="65" fill="hold">
                            <p:stCondLst>
                              <p:cond delay="4250"/>
                            </p:stCondLst>
                            <p:childTnLst>
                              <p:par>
                                <p:cTn id="66" presetID="22" presetClass="entr" presetSubtype="8"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childTnLst>
                          </p:cTn>
                        </p:par>
                        <p:par>
                          <p:cTn id="69" fill="hold">
                            <p:stCondLst>
                              <p:cond delay="4750"/>
                            </p:stCondLst>
                            <p:childTnLst>
                              <p:par>
                                <p:cTn id="70" presetID="53" presetClass="entr" presetSubtype="16"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childTnLst>
                          </p:cTn>
                        </p:par>
                        <p:par>
                          <p:cTn id="75" fill="hold">
                            <p:stCondLst>
                              <p:cond delay="5250"/>
                            </p:stCondLst>
                            <p:childTnLst>
                              <p:par>
                                <p:cTn id="76" presetID="10" presetClass="entr" presetSubtype="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par>
                          <p:cTn id="79" fill="hold">
                            <p:stCondLst>
                              <p:cond delay="5750"/>
                            </p:stCondLst>
                            <p:childTnLst>
                              <p:par>
                                <p:cTn id="80" presetID="22" presetClass="entr" presetSubtype="8" fill="hold"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par>
                          <p:cTn id="83" fill="hold">
                            <p:stCondLst>
                              <p:cond delay="6250"/>
                            </p:stCondLst>
                            <p:childTnLst>
                              <p:par>
                                <p:cTn id="84" presetID="53" presetClass="entr" presetSubtype="16"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p:cTn id="86" dur="500" fill="hold"/>
                                        <p:tgtEl>
                                          <p:spTgt spid="27"/>
                                        </p:tgtEl>
                                        <p:attrNameLst>
                                          <p:attrName>ppt_w</p:attrName>
                                        </p:attrNameLst>
                                      </p:cBhvr>
                                      <p:tavLst>
                                        <p:tav tm="0">
                                          <p:val>
                                            <p:fltVal val="0"/>
                                          </p:val>
                                        </p:tav>
                                        <p:tav tm="100000">
                                          <p:val>
                                            <p:strVal val="#ppt_w"/>
                                          </p:val>
                                        </p:tav>
                                      </p:tavLst>
                                    </p:anim>
                                    <p:anim calcmode="lin" valueType="num">
                                      <p:cBhvr>
                                        <p:cTn id="87" dur="500" fill="hold"/>
                                        <p:tgtEl>
                                          <p:spTgt spid="27"/>
                                        </p:tgtEl>
                                        <p:attrNameLst>
                                          <p:attrName>ppt_h</p:attrName>
                                        </p:attrNameLst>
                                      </p:cBhvr>
                                      <p:tavLst>
                                        <p:tav tm="0">
                                          <p:val>
                                            <p:fltVal val="0"/>
                                          </p:val>
                                        </p:tav>
                                        <p:tav tm="100000">
                                          <p:val>
                                            <p:strVal val="#ppt_h"/>
                                          </p:val>
                                        </p:tav>
                                      </p:tavLst>
                                    </p:anim>
                                    <p:animEffect transition="in" filter="fade">
                                      <p:cBhvr>
                                        <p:cTn id="88" dur="500"/>
                                        <p:tgtEl>
                                          <p:spTgt spid="27"/>
                                        </p:tgtEl>
                                      </p:cBhvr>
                                    </p:animEffect>
                                  </p:childTnLst>
                                </p:cTn>
                              </p:par>
                            </p:childTnLst>
                          </p:cTn>
                        </p:par>
                        <p:par>
                          <p:cTn id="89" fill="hold">
                            <p:stCondLst>
                              <p:cond delay="6750"/>
                            </p:stCondLst>
                            <p:childTnLst>
                              <p:par>
                                <p:cTn id="90" presetID="10" presetClass="entr" presetSubtype="0" fill="hold" grpId="0" nodeType="after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par>
                          <p:cTn id="93" fill="hold">
                            <p:stCondLst>
                              <p:cond delay="7250"/>
                            </p:stCondLst>
                            <p:childTnLst>
                              <p:par>
                                <p:cTn id="94" presetID="22" presetClass="entr" presetSubtype="8" fill="hold"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left)">
                                      <p:cBhvr>
                                        <p:cTn id="96" dur="500"/>
                                        <p:tgtEl>
                                          <p:spTgt spid="30"/>
                                        </p:tgtEl>
                                      </p:cBhvr>
                                    </p:animEffect>
                                  </p:childTnLst>
                                </p:cTn>
                              </p:par>
                            </p:childTnLst>
                          </p:cTn>
                        </p:par>
                        <p:par>
                          <p:cTn id="97" fill="hold">
                            <p:stCondLst>
                              <p:cond delay="7750"/>
                            </p:stCondLst>
                            <p:childTnLst>
                              <p:par>
                                <p:cTn id="98" presetID="53" presetClass="entr" presetSubtype="16" fill="hold" grpId="0" nodeType="afterEffect">
                                  <p:stCondLst>
                                    <p:cond delay="0"/>
                                  </p:stCondLst>
                                  <p:childTnLst>
                                    <p:set>
                                      <p:cBhvr>
                                        <p:cTn id="99" dur="1" fill="hold">
                                          <p:stCondLst>
                                            <p:cond delay="0"/>
                                          </p:stCondLst>
                                        </p:cTn>
                                        <p:tgtEl>
                                          <p:spTgt spid="31"/>
                                        </p:tgtEl>
                                        <p:attrNameLst>
                                          <p:attrName>style.visibility</p:attrName>
                                        </p:attrNameLst>
                                      </p:cBhvr>
                                      <p:to>
                                        <p:strVal val="visible"/>
                                      </p:to>
                                    </p:set>
                                    <p:anim calcmode="lin" valueType="num">
                                      <p:cBhvr>
                                        <p:cTn id="100" dur="500" fill="hold"/>
                                        <p:tgtEl>
                                          <p:spTgt spid="31"/>
                                        </p:tgtEl>
                                        <p:attrNameLst>
                                          <p:attrName>ppt_w</p:attrName>
                                        </p:attrNameLst>
                                      </p:cBhvr>
                                      <p:tavLst>
                                        <p:tav tm="0">
                                          <p:val>
                                            <p:fltVal val="0"/>
                                          </p:val>
                                        </p:tav>
                                        <p:tav tm="100000">
                                          <p:val>
                                            <p:strVal val="#ppt_w"/>
                                          </p:val>
                                        </p:tav>
                                      </p:tavLst>
                                    </p:anim>
                                    <p:anim calcmode="lin" valueType="num">
                                      <p:cBhvr>
                                        <p:cTn id="101" dur="500" fill="hold"/>
                                        <p:tgtEl>
                                          <p:spTgt spid="31"/>
                                        </p:tgtEl>
                                        <p:attrNameLst>
                                          <p:attrName>ppt_h</p:attrName>
                                        </p:attrNameLst>
                                      </p:cBhvr>
                                      <p:tavLst>
                                        <p:tav tm="0">
                                          <p:val>
                                            <p:fltVal val="0"/>
                                          </p:val>
                                        </p:tav>
                                        <p:tav tm="100000">
                                          <p:val>
                                            <p:strVal val="#ppt_h"/>
                                          </p:val>
                                        </p:tav>
                                      </p:tavLst>
                                    </p:anim>
                                    <p:animEffect transition="in" filter="fade">
                                      <p:cBhvr>
                                        <p:cTn id="102" dur="500"/>
                                        <p:tgtEl>
                                          <p:spTgt spid="31"/>
                                        </p:tgtEl>
                                      </p:cBhvr>
                                    </p:animEffect>
                                  </p:childTnLst>
                                </p:cTn>
                              </p:par>
                            </p:childTnLst>
                          </p:cTn>
                        </p:par>
                        <p:par>
                          <p:cTn id="103" fill="hold">
                            <p:stCondLst>
                              <p:cond delay="8250"/>
                            </p:stCondLst>
                            <p:childTnLst>
                              <p:par>
                                <p:cTn id="104" presetID="10" presetClass="entr" presetSubtype="0"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childTnLst>
                          </p:cTn>
                        </p:par>
                        <p:par>
                          <p:cTn id="107" fill="hold">
                            <p:stCondLst>
                              <p:cond delay="8750"/>
                            </p:stCondLst>
                            <p:childTnLst>
                              <p:par>
                                <p:cTn id="108" presetID="22" presetClass="entr" presetSubtype="8" fill="hold"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left)">
                                      <p:cBhvr>
                                        <p:cTn id="110" dur="500"/>
                                        <p:tgtEl>
                                          <p:spTgt spid="33"/>
                                        </p:tgtEl>
                                      </p:cBhvr>
                                    </p:animEffect>
                                  </p:childTnLst>
                                </p:cTn>
                              </p:par>
                            </p:childTnLst>
                          </p:cTn>
                        </p:par>
                        <p:par>
                          <p:cTn id="111" fill="hold">
                            <p:stCondLst>
                              <p:cond delay="9250"/>
                            </p:stCondLst>
                            <p:childTnLst>
                              <p:par>
                                <p:cTn id="112" presetID="53" presetClass="entr" presetSubtype="16" fill="hold" grpId="0" nodeType="after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p:cTn id="114" dur="500" fill="hold"/>
                                        <p:tgtEl>
                                          <p:spTgt spid="34"/>
                                        </p:tgtEl>
                                        <p:attrNameLst>
                                          <p:attrName>ppt_w</p:attrName>
                                        </p:attrNameLst>
                                      </p:cBhvr>
                                      <p:tavLst>
                                        <p:tav tm="0">
                                          <p:val>
                                            <p:fltVal val="0"/>
                                          </p:val>
                                        </p:tav>
                                        <p:tav tm="100000">
                                          <p:val>
                                            <p:strVal val="#ppt_w"/>
                                          </p:val>
                                        </p:tav>
                                      </p:tavLst>
                                    </p:anim>
                                    <p:anim calcmode="lin" valueType="num">
                                      <p:cBhvr>
                                        <p:cTn id="115" dur="500" fill="hold"/>
                                        <p:tgtEl>
                                          <p:spTgt spid="34"/>
                                        </p:tgtEl>
                                        <p:attrNameLst>
                                          <p:attrName>ppt_h</p:attrName>
                                        </p:attrNameLst>
                                      </p:cBhvr>
                                      <p:tavLst>
                                        <p:tav tm="0">
                                          <p:val>
                                            <p:fltVal val="0"/>
                                          </p:val>
                                        </p:tav>
                                        <p:tav tm="100000">
                                          <p:val>
                                            <p:strVal val="#ppt_h"/>
                                          </p:val>
                                        </p:tav>
                                      </p:tavLst>
                                    </p:anim>
                                    <p:animEffect transition="in" filter="fade">
                                      <p:cBhvr>
                                        <p:cTn id="116" dur="500"/>
                                        <p:tgtEl>
                                          <p:spTgt spid="34"/>
                                        </p:tgtEl>
                                      </p:cBhvr>
                                    </p:animEffect>
                                  </p:childTnLst>
                                </p:cTn>
                              </p:par>
                            </p:childTnLst>
                          </p:cTn>
                        </p:par>
                        <p:par>
                          <p:cTn id="117" fill="hold">
                            <p:stCondLst>
                              <p:cond delay="9750"/>
                            </p:stCondLst>
                            <p:childTnLst>
                              <p:par>
                                <p:cTn id="118" presetID="10" presetClass="entr" presetSubtype="0" fill="hold" grpId="0" nodeType="after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animBg="1"/>
      <p:bldP spid="13" grpId="0" animBg="1"/>
      <p:bldP spid="14" grpId="0"/>
      <p:bldP spid="15" grpId="0" animBg="1"/>
      <p:bldP spid="17" grpId="0"/>
      <p:bldP spid="21" grpId="0" animBg="1"/>
      <p:bldP spid="24" grpId="0"/>
      <p:bldP spid="25" grpId="0" animBg="1"/>
      <p:bldP spid="27" grpId="0"/>
      <p:bldP spid="28" grpId="0" animBg="1"/>
      <p:bldP spid="31" grpId="0"/>
      <p:bldP spid="32" grpId="0" animBg="1"/>
      <p:bldP spid="34"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研究理论</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矩形 5"/>
          <p:cNvSpPr/>
          <p:nvPr/>
        </p:nvSpPr>
        <p:spPr>
          <a:xfrm rot="2919292">
            <a:off x="6196380" y="2667787"/>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5"/>
          <p:cNvSpPr/>
          <p:nvPr/>
        </p:nvSpPr>
        <p:spPr>
          <a:xfrm rot="18719445">
            <a:off x="5063059" y="2601632"/>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516126" y="2060848"/>
            <a:ext cx="1008112" cy="1008112"/>
            <a:chOff x="4416945" y="2276872"/>
            <a:chExt cx="1008112" cy="1008112"/>
          </a:xfrm>
        </p:grpSpPr>
        <p:sp>
          <p:nvSpPr>
            <p:cNvPr id="11" name="椭圆 10"/>
            <p:cNvSpPr/>
            <p:nvPr/>
          </p:nvSpPr>
          <p:spPr>
            <a:xfrm>
              <a:off x="4416945" y="2276872"/>
              <a:ext cx="1008112" cy="10081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5389677" y="2852936"/>
            <a:ext cx="1285817" cy="1285817"/>
            <a:chOff x="5290496" y="3068960"/>
            <a:chExt cx="1285817" cy="1285817"/>
          </a:xfrm>
        </p:grpSpPr>
        <p:sp>
          <p:nvSpPr>
            <p:cNvPr id="14" name="椭圆 13"/>
            <p:cNvSpPr/>
            <p:nvPr/>
          </p:nvSpPr>
          <p:spPr>
            <a:xfrm>
              <a:off x="5290496" y="3068960"/>
              <a:ext cx="1285817" cy="1285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a:off x="6556808" y="1661762"/>
            <a:ext cx="1512168" cy="1512168"/>
            <a:chOff x="6457627" y="1877786"/>
            <a:chExt cx="1512168" cy="1512168"/>
          </a:xfrm>
        </p:grpSpPr>
        <p:sp>
          <p:nvSpPr>
            <p:cNvPr id="17" name="椭圆 16"/>
            <p:cNvSpPr/>
            <p:nvPr/>
          </p:nvSpPr>
          <p:spPr>
            <a:xfrm>
              <a:off x="6457627" y="1877786"/>
              <a:ext cx="1512168" cy="15121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弧形 22"/>
          <p:cNvSpPr/>
          <p:nvPr/>
        </p:nvSpPr>
        <p:spPr>
          <a:xfrm rot="15231781">
            <a:off x="4275713" y="1926402"/>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弧形 23"/>
          <p:cNvSpPr/>
          <p:nvPr/>
        </p:nvSpPr>
        <p:spPr>
          <a:xfrm rot="8176387">
            <a:off x="5318376" y="2833614"/>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4760030" y="1793130"/>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289793" y="3778337"/>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7378025" y="1412776"/>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633778" y="1700808"/>
            <a:ext cx="2385512"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临界态</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47"/>
          <p:cNvSpPr>
            <a:spLocks noChangeArrowheads="1"/>
          </p:cNvSpPr>
          <p:nvPr/>
        </p:nvSpPr>
        <p:spPr bwMode="auto">
          <a:xfrm>
            <a:off x="1633090" y="2023806"/>
            <a:ext cx="2386199"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zh-CN" sz="1400" dirty="0">
                <a:solidFill>
                  <a:schemeClr val="tx1">
                    <a:lumMod val="65000"/>
                    <a:lumOff val="35000"/>
                  </a:schemeClr>
                </a:solidFill>
              </a:rPr>
              <a:t>由环境条件的微小变化引发的系统动力学剧烈变化</a:t>
            </a:r>
            <a:endParaRPr lang="zh-CN" altLang="en-US" sz="1400" dirty="0">
              <a:solidFill>
                <a:schemeClr val="tx1">
                  <a:lumMod val="65000"/>
                  <a:lumOff val="35000"/>
                </a:schemeClr>
              </a:solidFill>
              <a:sym typeface="微软雅黑" pitchFamily="34" charset="-122"/>
            </a:endParaRPr>
          </a:p>
        </p:txBody>
      </p:sp>
      <p:sp>
        <p:nvSpPr>
          <p:cNvPr id="34" name="矩形 33"/>
          <p:cNvSpPr/>
          <p:nvPr/>
        </p:nvSpPr>
        <p:spPr>
          <a:xfrm>
            <a:off x="2209842" y="3933056"/>
            <a:ext cx="2146270"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群集运动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47"/>
          <p:cNvSpPr>
            <a:spLocks noChangeArrowheads="1"/>
          </p:cNvSpPr>
          <p:nvPr/>
        </p:nvSpPr>
        <p:spPr bwMode="auto">
          <a:xfrm>
            <a:off x="2209155" y="4256054"/>
            <a:ext cx="3027241" cy="12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zh-CN" sz="1400" dirty="0">
                <a:solidFill>
                  <a:schemeClr val="tx1">
                    <a:lumMod val="65000"/>
                    <a:lumOff val="35000"/>
                  </a:schemeClr>
                </a:solidFill>
              </a:rPr>
              <a:t>混乱无序的群体通过内部个体之间的相互作用，形成一个有序且联系紧密的群体共同运动，这种运动被称之为群集运动。</a:t>
            </a:r>
            <a:endParaRPr lang="en-US" altLang="zh-CN" sz="1400" dirty="0">
              <a:solidFill>
                <a:schemeClr val="tx1">
                  <a:lumMod val="65000"/>
                  <a:lumOff val="35000"/>
                </a:schemeClr>
              </a:solidFill>
              <a:sym typeface="微软雅黑" pitchFamily="34" charset="-122"/>
            </a:endParaRPr>
          </a:p>
        </p:txBody>
      </p:sp>
      <p:sp>
        <p:nvSpPr>
          <p:cNvPr id="36" name="矩形 35"/>
          <p:cNvSpPr/>
          <p:nvPr/>
        </p:nvSpPr>
        <p:spPr>
          <a:xfrm>
            <a:off x="8429703" y="2642487"/>
            <a:ext cx="2276396"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复杂系统</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8429016" y="2965485"/>
            <a:ext cx="227708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zh-CN" sz="1400" dirty="0">
                <a:solidFill>
                  <a:schemeClr val="tx1">
                    <a:lumMod val="65000"/>
                    <a:lumOff val="35000"/>
                  </a:schemeClr>
                </a:solidFill>
              </a:rPr>
              <a:t>为非线性，反馈机制，自发形成的秩序以及分布式的控制和涌现</a:t>
            </a:r>
            <a:endParaRPr lang="zh-CN" altLang="en-US" sz="1400" dirty="0">
              <a:solidFill>
                <a:schemeClr val="tx1">
                  <a:lumMod val="65000"/>
                  <a:lumOff val="35000"/>
                </a:schemeClr>
              </a:solidFill>
              <a:sym typeface="微软雅黑" pitchFamily="34" charset="-122"/>
            </a:endParaRPr>
          </a:p>
        </p:txBody>
      </p:sp>
      <p:sp>
        <p:nvSpPr>
          <p:cNvPr id="38" name="矩形 85"/>
          <p:cNvSpPr>
            <a:spLocks noChangeArrowheads="1"/>
          </p:cNvSpPr>
          <p:nvPr/>
        </p:nvSpPr>
        <p:spPr bwMode="auto">
          <a:xfrm>
            <a:off x="7897787" y="4259806"/>
            <a:ext cx="3097721"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spcBef>
                <a:spcPct val="0"/>
              </a:spcBef>
              <a:buNone/>
            </a:pPr>
            <a:r>
              <a:rPr lang="zh-CN" altLang="en-US" sz="1800" b="1" dirty="0" smtClean="0">
                <a:solidFill>
                  <a:schemeClr val="accent5">
                    <a:lumMod val="75000"/>
                  </a:schemeClr>
                </a:solidFill>
                <a:cs typeface="Arial" panose="020B0604020202020204" pitchFamily="34" charset="0"/>
              </a:rPr>
              <a:t>自组织临界理论</a:t>
            </a:r>
            <a:endParaRPr lang="zh-CN" altLang="en-US" sz="1800" b="1" dirty="0">
              <a:solidFill>
                <a:schemeClr val="accent5">
                  <a:lumMod val="75000"/>
                </a:schemeClr>
              </a:solidFill>
              <a:cs typeface="Arial" panose="020B0604020202020204" pitchFamily="34" charset="0"/>
            </a:endParaRPr>
          </a:p>
        </p:txBody>
      </p:sp>
      <p:sp>
        <p:nvSpPr>
          <p:cNvPr id="39" name="文本框 13"/>
          <p:cNvSpPr txBox="1"/>
          <p:nvPr/>
        </p:nvSpPr>
        <p:spPr>
          <a:xfrm>
            <a:off x="6817667" y="4636302"/>
            <a:ext cx="4320480" cy="1384986"/>
          </a:xfrm>
          <a:prstGeom prst="rect">
            <a:avLst/>
          </a:prstGeom>
          <a:noFill/>
        </p:spPr>
        <p:txBody>
          <a:bodyPr wrap="square" lIns="91435" tIns="45716" rIns="91435" bIns="45716" rtlCol="0">
            <a:spAutoFit/>
          </a:bodyPr>
          <a:lstStyle/>
          <a:p>
            <a:pPr>
              <a:lnSpc>
                <a:spcPct val="120000"/>
              </a:lnSpc>
              <a:spcBef>
                <a:spcPct val="0"/>
              </a:spcBef>
            </a:pPr>
            <a:r>
              <a:rPr lang="zh-CN" altLang="zh-CN" sz="1400" dirty="0">
                <a:solidFill>
                  <a:schemeClr val="tx1">
                    <a:lumMod val="65000"/>
                    <a:lumOff val="35000"/>
                  </a:schemeClr>
                </a:solidFill>
                <a:latin typeface="微软雅黑" pitchFamily="34" charset="-122"/>
                <a:ea typeface="微软雅黑" pitchFamily="34" charset="-122"/>
                <a:sym typeface="Calibri" pitchFamily="34" charset="0"/>
              </a:rPr>
              <a:t>自组织临界性系统具有一个很明显的特征，在能量累积的自组织过程中，能量的累积速度非常缓慢，而且这个过程中能量的积累持续且均匀。但是与之相反的是能量的释放，该系统能量的释放是“雪崩式”的，即在短时间内快速释放，非常容易形成灾害。</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41" name="TextBox 4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312341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par>
                                <p:cTn id="36" presetID="53" presetClass="entr" presetSubtype="16" fill="hold" grpId="0" nodeType="withEffect">
                                  <p:stCondLst>
                                    <p:cond delay="150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14" presetClass="entr" presetSubtype="10" fill="hold" grpId="0" nodeType="withEffect">
                                  <p:stCondLst>
                                    <p:cond delay="200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400"/>
                                        <p:tgtEl>
                                          <p:spTgt spid="32"/>
                                        </p:tgtEl>
                                      </p:cBhvr>
                                    </p:animEffect>
                                  </p:childTnLst>
                                </p:cTn>
                              </p:par>
                              <p:par>
                                <p:cTn id="44" presetID="14" presetClass="entr" presetSubtype="10" fill="hold" grpId="0" nodeType="withEffect">
                                  <p:stCondLst>
                                    <p:cond delay="2000"/>
                                  </p:stCondLst>
                                  <p:childTnLst>
                                    <p:set>
                                      <p:cBhvr>
                                        <p:cTn id="45" dur="1" fill="hold">
                                          <p:stCondLst>
                                            <p:cond delay="0"/>
                                          </p:stCondLst>
                                        </p:cTn>
                                        <p:tgtEl>
                                          <p:spTgt spid="33"/>
                                        </p:tgtEl>
                                        <p:attrNameLst>
                                          <p:attrName>style.visibility</p:attrName>
                                        </p:attrNameLst>
                                      </p:cBhvr>
                                      <p:to>
                                        <p:strVal val="visible"/>
                                      </p:to>
                                    </p:set>
                                    <p:animEffect transition="in" filter="randombar(horizontal)">
                                      <p:cBhvr>
                                        <p:cTn id="46" dur="400"/>
                                        <p:tgtEl>
                                          <p:spTgt spid="33"/>
                                        </p:tgtEl>
                                      </p:cBhvr>
                                    </p:animEffect>
                                  </p:childTnLst>
                                </p:cTn>
                              </p:par>
                            </p:childTnLst>
                          </p:cTn>
                        </p:par>
                        <p:par>
                          <p:cTn id="47" fill="hold">
                            <p:stCondLst>
                              <p:cond delay="2400"/>
                            </p:stCondLst>
                            <p:childTnLst>
                              <p:par>
                                <p:cTn id="48" presetID="22" presetClass="entr" presetSubtype="1"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up)">
                                      <p:cBhvr>
                                        <p:cTn id="50" dur="500"/>
                                        <p:tgtEl>
                                          <p:spTgt spid="23"/>
                                        </p:tgtEl>
                                      </p:cBhvr>
                                    </p:animEffect>
                                  </p:childTnLst>
                                </p:cTn>
                              </p:par>
                              <p:par>
                                <p:cTn id="51" presetID="14" presetClass="entr" presetSubtype="10" fill="hold" grpId="0" nodeType="with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randombar(horizontal)">
                                      <p:cBhvr>
                                        <p:cTn id="53" dur="400"/>
                                        <p:tgtEl>
                                          <p:spTgt spid="34"/>
                                        </p:tgtEl>
                                      </p:cBhvr>
                                    </p:animEffect>
                                  </p:childTnLst>
                                </p:cTn>
                              </p:par>
                              <p:par>
                                <p:cTn id="54" presetID="14" presetClass="entr" presetSubtype="10" fill="hold" grpId="0" nodeType="withEffect">
                                  <p:stCondLst>
                                    <p:cond delay="500"/>
                                  </p:stCondLst>
                                  <p:childTnLst>
                                    <p:set>
                                      <p:cBhvr>
                                        <p:cTn id="55" dur="1" fill="hold">
                                          <p:stCondLst>
                                            <p:cond delay="0"/>
                                          </p:stCondLst>
                                        </p:cTn>
                                        <p:tgtEl>
                                          <p:spTgt spid="35"/>
                                        </p:tgtEl>
                                        <p:attrNameLst>
                                          <p:attrName>style.visibility</p:attrName>
                                        </p:attrNameLst>
                                      </p:cBhvr>
                                      <p:to>
                                        <p:strVal val="visible"/>
                                      </p:to>
                                    </p:set>
                                    <p:animEffect transition="in" filter="randombar(horizontal)">
                                      <p:cBhvr>
                                        <p:cTn id="56" dur="400"/>
                                        <p:tgtEl>
                                          <p:spTgt spid="35"/>
                                        </p:tgtEl>
                                      </p:cBhvr>
                                    </p:animEffect>
                                  </p:childTnLst>
                                </p:cTn>
                              </p:par>
                            </p:childTnLst>
                          </p:cTn>
                        </p:par>
                        <p:par>
                          <p:cTn id="57" fill="hold">
                            <p:stCondLst>
                              <p:cond delay="3300"/>
                            </p:stCondLst>
                            <p:childTnLst>
                              <p:par>
                                <p:cTn id="58" presetID="22" presetClass="entr" presetSubtype="8"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par>
                                <p:cTn id="61" presetID="14" presetClass="entr" presetSubtype="10" fill="hold" grpId="0" nodeType="withEffect">
                                  <p:stCondLst>
                                    <p:cond delay="500"/>
                                  </p:stCondLst>
                                  <p:childTnLst>
                                    <p:set>
                                      <p:cBhvr>
                                        <p:cTn id="62" dur="1" fill="hold">
                                          <p:stCondLst>
                                            <p:cond delay="0"/>
                                          </p:stCondLst>
                                        </p:cTn>
                                        <p:tgtEl>
                                          <p:spTgt spid="36"/>
                                        </p:tgtEl>
                                        <p:attrNameLst>
                                          <p:attrName>style.visibility</p:attrName>
                                        </p:attrNameLst>
                                      </p:cBhvr>
                                      <p:to>
                                        <p:strVal val="visible"/>
                                      </p:to>
                                    </p:set>
                                    <p:animEffect transition="in" filter="randombar(horizontal)">
                                      <p:cBhvr>
                                        <p:cTn id="63" dur="400"/>
                                        <p:tgtEl>
                                          <p:spTgt spid="36"/>
                                        </p:tgtEl>
                                      </p:cBhvr>
                                    </p:animEffect>
                                  </p:childTnLst>
                                </p:cTn>
                              </p:par>
                              <p:par>
                                <p:cTn id="64" presetID="14" presetClass="entr" presetSubtype="10" fill="hold" grpId="0" nodeType="withEffect">
                                  <p:stCondLst>
                                    <p:cond delay="500"/>
                                  </p:stCondLst>
                                  <p:childTnLst>
                                    <p:set>
                                      <p:cBhvr>
                                        <p:cTn id="65" dur="1" fill="hold">
                                          <p:stCondLst>
                                            <p:cond delay="0"/>
                                          </p:stCondLst>
                                        </p:cTn>
                                        <p:tgtEl>
                                          <p:spTgt spid="37"/>
                                        </p:tgtEl>
                                        <p:attrNameLst>
                                          <p:attrName>style.visibility</p:attrName>
                                        </p:attrNameLst>
                                      </p:cBhvr>
                                      <p:to>
                                        <p:strVal val="visible"/>
                                      </p:to>
                                    </p:set>
                                    <p:animEffect transition="in" filter="randombar(horizontal)">
                                      <p:cBhvr>
                                        <p:cTn id="66" dur="400"/>
                                        <p:tgtEl>
                                          <p:spTgt spid="37"/>
                                        </p:tgtEl>
                                      </p:cBhvr>
                                    </p:animEffect>
                                  </p:childTnLst>
                                </p:cTn>
                              </p:par>
                            </p:childTnLst>
                          </p:cTn>
                        </p:par>
                        <p:par>
                          <p:cTn id="67" fill="hold">
                            <p:stCondLst>
                              <p:cond delay="4200"/>
                            </p:stCondLst>
                            <p:childTnLst>
                              <p:par>
                                <p:cTn id="68" presetID="22" presetClass="entr" presetSubtype="2"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righ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right)">
                                      <p:cBhvr>
                                        <p:cTn id="73" dur="750"/>
                                        <p:tgtEl>
                                          <p:spTgt spid="39"/>
                                        </p:tgtEl>
                                      </p:cBhvr>
                                    </p:animEffect>
                                  </p:childTnLst>
                                </p:cTn>
                              </p:par>
                            </p:childTnLst>
                          </p:cTn>
                        </p:par>
                        <p:par>
                          <p:cTn id="74" fill="hold">
                            <p:stCondLst>
                              <p:cond delay="4950"/>
                            </p:stCondLst>
                            <p:childTnLst>
                              <p:par>
                                <p:cTn id="75" presetID="10" presetClass="entr" presetSubtype="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3" grpId="0" animBg="1"/>
      <p:bldP spid="24" grpId="0" animBg="1"/>
      <p:bldP spid="25" grpId="0" animBg="1"/>
      <p:bldP spid="27" grpId="0" animBg="1"/>
      <p:bldP spid="30" grpId="0" animBg="1"/>
      <p:bldP spid="32" grpId="0"/>
      <p:bldP spid="33" grpId="0"/>
      <p:bldP spid="34" grpId="0"/>
      <p:bldP spid="35" grpId="0"/>
      <p:bldP spid="36" grpId="0"/>
      <p:bldP spid="37" grpId="0"/>
      <p:bldP spid="38" grpId="0"/>
      <p:bldP spid="39"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重点分析</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Freeform 19"/>
          <p:cNvSpPr>
            <a:spLocks/>
          </p:cNvSpPr>
          <p:nvPr/>
        </p:nvSpPr>
        <p:spPr bwMode="auto">
          <a:xfrm>
            <a:off x="3694124" y="4915341"/>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0"/>
          <p:cNvSpPr>
            <a:spLocks/>
          </p:cNvSpPr>
          <p:nvPr/>
        </p:nvSpPr>
        <p:spPr bwMode="auto">
          <a:xfrm>
            <a:off x="6103903" y="4977489"/>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1"/>
          <p:cNvSpPr>
            <a:spLocks/>
          </p:cNvSpPr>
          <p:nvPr/>
        </p:nvSpPr>
        <p:spPr bwMode="auto">
          <a:xfrm>
            <a:off x="6346485" y="2519595"/>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2"/>
          <p:cNvSpPr>
            <a:spLocks/>
          </p:cNvSpPr>
          <p:nvPr/>
        </p:nvSpPr>
        <p:spPr bwMode="auto">
          <a:xfrm>
            <a:off x="5123553" y="3371639"/>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3"/>
          <p:cNvSpPr>
            <a:spLocks/>
          </p:cNvSpPr>
          <p:nvPr/>
        </p:nvSpPr>
        <p:spPr bwMode="auto">
          <a:xfrm>
            <a:off x="6683293" y="3959047"/>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4"/>
          <p:cNvSpPr>
            <a:spLocks/>
          </p:cNvSpPr>
          <p:nvPr/>
        </p:nvSpPr>
        <p:spPr bwMode="auto">
          <a:xfrm>
            <a:off x="4465976" y="1956245"/>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5"/>
          <p:cNvSpPr>
            <a:spLocks/>
          </p:cNvSpPr>
          <p:nvPr/>
        </p:nvSpPr>
        <p:spPr bwMode="auto">
          <a:xfrm>
            <a:off x="4305591" y="3750547"/>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6"/>
          <p:cNvSpPr>
            <a:spLocks/>
          </p:cNvSpPr>
          <p:nvPr/>
        </p:nvSpPr>
        <p:spPr bwMode="auto">
          <a:xfrm>
            <a:off x="5710961" y="2685995"/>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7"/>
          <p:cNvSpPr>
            <a:spLocks/>
          </p:cNvSpPr>
          <p:nvPr/>
        </p:nvSpPr>
        <p:spPr bwMode="auto">
          <a:xfrm>
            <a:off x="6176076" y="1340768"/>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椭圆 16"/>
          <p:cNvSpPr/>
          <p:nvPr/>
        </p:nvSpPr>
        <p:spPr>
          <a:xfrm>
            <a:off x="3491910" y="4867227"/>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1" name="椭圆 20"/>
          <p:cNvSpPr/>
          <p:nvPr/>
        </p:nvSpPr>
        <p:spPr>
          <a:xfrm>
            <a:off x="4214034" y="3432019"/>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3" name="椭圆 22"/>
          <p:cNvSpPr/>
          <p:nvPr/>
        </p:nvSpPr>
        <p:spPr>
          <a:xfrm>
            <a:off x="8529450" y="3876852"/>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4" name="椭圆 23"/>
          <p:cNvSpPr/>
          <p:nvPr/>
        </p:nvSpPr>
        <p:spPr>
          <a:xfrm>
            <a:off x="7730466" y="2233283"/>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5" name="椭圆 24"/>
          <p:cNvSpPr/>
          <p:nvPr/>
        </p:nvSpPr>
        <p:spPr>
          <a:xfrm>
            <a:off x="4353985" y="1623885"/>
            <a:ext cx="429028" cy="429028"/>
          </a:xfrm>
          <a:prstGeom prst="ellipse">
            <a:avLst/>
          </a:prstGeom>
          <a:solidFill>
            <a:schemeClr val="accent5">
              <a:lumMod val="5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6" name="TextBox 22"/>
          <p:cNvSpPr txBox="1"/>
          <p:nvPr/>
        </p:nvSpPr>
        <p:spPr>
          <a:xfrm>
            <a:off x="985019" y="4634445"/>
            <a:ext cx="2426469" cy="72898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chemeClr val="tx1">
                    <a:lumMod val="65000"/>
                    <a:lumOff val="35000"/>
                  </a:schemeClr>
                </a:solidFill>
              </a:rPr>
              <a:t>实验及其对照组如何设计才能正确且高效</a:t>
            </a:r>
            <a:endParaRPr lang="en-US" altLang="zh-CN" sz="1800" noProof="1">
              <a:solidFill>
                <a:schemeClr val="tx1">
                  <a:lumMod val="65000"/>
                  <a:lumOff val="35000"/>
                </a:schemeClr>
              </a:solidFill>
            </a:endParaRPr>
          </a:p>
        </p:txBody>
      </p:sp>
      <p:sp>
        <p:nvSpPr>
          <p:cNvPr id="27" name="TextBox 22"/>
          <p:cNvSpPr txBox="1"/>
          <p:nvPr/>
        </p:nvSpPr>
        <p:spPr>
          <a:xfrm>
            <a:off x="1747409" y="3133958"/>
            <a:ext cx="2606576" cy="757130"/>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chemeClr val="tx1">
                    <a:lumMod val="65000"/>
                    <a:lumOff val="35000"/>
                  </a:schemeClr>
                </a:solidFill>
              </a:rPr>
              <a:t>选择的</a:t>
            </a:r>
            <a:r>
              <a:rPr lang="en-US" altLang="zh-CN" sz="1800" noProof="1">
                <a:solidFill>
                  <a:schemeClr val="tx1">
                    <a:lumMod val="65000"/>
                    <a:lumOff val="35000"/>
                  </a:schemeClr>
                </a:solidFill>
              </a:rPr>
              <a:t>SAC</a:t>
            </a:r>
            <a:r>
              <a:rPr lang="zh-CN" altLang="en-US" sz="1800" noProof="1">
                <a:solidFill>
                  <a:schemeClr val="tx1">
                    <a:lumMod val="65000"/>
                    <a:lumOff val="35000"/>
                  </a:schemeClr>
                </a:solidFill>
              </a:rPr>
              <a:t>模型会不会出现自组织临界现象</a:t>
            </a:r>
            <a:endParaRPr lang="en-US" altLang="zh-CN" sz="1800" noProof="1">
              <a:solidFill>
                <a:schemeClr val="tx1">
                  <a:lumMod val="65000"/>
                  <a:lumOff val="35000"/>
                </a:schemeClr>
              </a:solidFill>
            </a:endParaRPr>
          </a:p>
        </p:txBody>
      </p:sp>
      <p:sp>
        <p:nvSpPr>
          <p:cNvPr id="28" name="TextBox 22"/>
          <p:cNvSpPr txBox="1"/>
          <p:nvPr/>
        </p:nvSpPr>
        <p:spPr>
          <a:xfrm>
            <a:off x="9098821" y="3649539"/>
            <a:ext cx="2471374" cy="108952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chemeClr val="tx1">
                    <a:lumMod val="65000"/>
                    <a:lumOff val="35000"/>
                  </a:schemeClr>
                </a:solidFill>
              </a:rPr>
              <a:t>用什么样的方法才能有效确认群体中存在自组织临界现象</a:t>
            </a:r>
            <a:endParaRPr lang="en-US" altLang="zh-CN" sz="1800" noProof="1">
              <a:solidFill>
                <a:schemeClr val="tx1">
                  <a:lumMod val="65000"/>
                  <a:lumOff val="35000"/>
                </a:schemeClr>
              </a:solidFill>
            </a:endParaRPr>
          </a:p>
        </p:txBody>
      </p:sp>
      <p:sp>
        <p:nvSpPr>
          <p:cNvPr id="30" name="TextBox 22"/>
          <p:cNvSpPr txBox="1"/>
          <p:nvPr/>
        </p:nvSpPr>
        <p:spPr>
          <a:xfrm>
            <a:off x="8335065" y="1884566"/>
            <a:ext cx="2387571" cy="1061381"/>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chemeClr val="tx1">
                    <a:lumMod val="65000"/>
                    <a:lumOff val="35000"/>
                  </a:schemeClr>
                </a:solidFill>
              </a:rPr>
              <a:t>什么因素影响群体的自组织程度，这些因素又是如何影响的。</a:t>
            </a:r>
            <a:endParaRPr lang="en-US" altLang="zh-CN" sz="1800" noProof="1">
              <a:solidFill>
                <a:schemeClr val="tx1">
                  <a:lumMod val="65000"/>
                  <a:lumOff val="35000"/>
                </a:schemeClr>
              </a:solidFill>
            </a:endParaRPr>
          </a:p>
        </p:txBody>
      </p:sp>
      <p:sp>
        <p:nvSpPr>
          <p:cNvPr id="31" name="TextBox 22"/>
          <p:cNvSpPr txBox="1"/>
          <p:nvPr/>
        </p:nvSpPr>
        <p:spPr>
          <a:xfrm>
            <a:off x="1747409" y="1472286"/>
            <a:ext cx="2520280" cy="757130"/>
          </a:xfrm>
          <a:prstGeom prst="rect">
            <a:avLst/>
          </a:prstGeom>
          <a:noFill/>
        </p:spPr>
        <p:txBody>
          <a:bodyPr wrap="square" rtlCol="0">
            <a:spAutoFit/>
          </a:bodyPr>
          <a:lstStyle/>
          <a:p>
            <a:pPr lvl="0">
              <a:lnSpc>
                <a:spcPct val="120000"/>
              </a:lnSpc>
              <a:spcAft>
                <a:spcPct val="40000"/>
              </a:spcAft>
              <a:buClr>
                <a:srgbClr val="292929"/>
              </a:buClr>
            </a:pPr>
            <a:r>
              <a:rPr lang="zh-CN" altLang="en-US" noProof="1" smtClean="0">
                <a:solidFill>
                  <a:schemeClr val="tx1">
                    <a:lumMod val="65000"/>
                    <a:lumOff val="35000"/>
                  </a:schemeClr>
                </a:solidFill>
                <a:latin typeface="微软雅黑" pitchFamily="34" charset="-122"/>
                <a:ea typeface="微软雅黑" pitchFamily="34" charset="-122"/>
              </a:rPr>
              <a:t>群集运动如何从混乱的群体产生和发展</a:t>
            </a:r>
            <a:endParaRPr lang="en-US" altLang="zh-CN" noProof="1">
              <a:solidFill>
                <a:schemeClr val="tx1">
                  <a:lumMod val="65000"/>
                  <a:lumOff val="35000"/>
                </a:schemeClr>
              </a:solidFill>
              <a:latin typeface="微软雅黑" pitchFamily="34" charset="-122"/>
              <a:ea typeface="微软雅黑" pitchFamily="34" charset="-122"/>
            </a:endParaRPr>
          </a:p>
        </p:txBody>
      </p:sp>
      <p:sp>
        <p:nvSpPr>
          <p:cNvPr id="33" name="TextBox 3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2254131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childTnLst>
                          </p:cTn>
                        </p:par>
                        <p:par>
                          <p:cTn id="57" fill="hold">
                            <p:stCondLst>
                              <p:cond delay="2700"/>
                            </p:stCondLst>
                            <p:childTnLst>
                              <p:par>
                                <p:cTn id="58" presetID="2" presetClass="entr" presetSubtype="8" decel="10000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0-#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10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fill="hold"/>
                                        <p:tgtEl>
                                          <p:spTgt spid="27"/>
                                        </p:tgtEl>
                                        <p:attrNameLst>
                                          <p:attrName>ppt_x</p:attrName>
                                        </p:attrNameLst>
                                      </p:cBhvr>
                                      <p:tavLst>
                                        <p:tav tm="0">
                                          <p:val>
                                            <p:strVal val="0-#ppt_w/2"/>
                                          </p:val>
                                        </p:tav>
                                        <p:tav tm="100000">
                                          <p:val>
                                            <p:strVal val="#ppt_x"/>
                                          </p:val>
                                        </p:tav>
                                      </p:tavLst>
                                    </p:anim>
                                    <p:anim calcmode="lin" valueType="num">
                                      <p:cBhvr additive="base">
                                        <p:cTn id="65" dur="500" fill="hold"/>
                                        <p:tgtEl>
                                          <p:spTgt spid="27"/>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0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fill="hold"/>
                                        <p:tgtEl>
                                          <p:spTgt spid="28"/>
                                        </p:tgtEl>
                                        <p:attrNameLst>
                                          <p:attrName>ppt_x</p:attrName>
                                        </p:attrNameLst>
                                      </p:cBhvr>
                                      <p:tavLst>
                                        <p:tav tm="0">
                                          <p:val>
                                            <p:strVal val="1+#ppt_w/2"/>
                                          </p:val>
                                        </p:tav>
                                        <p:tav tm="100000">
                                          <p:val>
                                            <p:strVal val="#ppt_x"/>
                                          </p:val>
                                        </p:tav>
                                      </p:tavLst>
                                    </p:anim>
                                    <p:anim calcmode="lin" valueType="num">
                                      <p:cBhvr additive="base">
                                        <p:cTn id="69" dur="500" fill="hold"/>
                                        <p:tgtEl>
                                          <p:spTgt spid="28"/>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30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1+#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40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0-#ppt_w/2"/>
                                          </p:val>
                                        </p:tav>
                                        <p:tav tm="100000">
                                          <p:val>
                                            <p:strVal val="#ppt_x"/>
                                          </p:val>
                                        </p:tav>
                                      </p:tavLst>
                                    </p:anim>
                                    <p:anim calcmode="lin" valueType="num">
                                      <p:cBhvr additive="base">
                                        <p:cTn id="77" dur="500" fill="hold"/>
                                        <p:tgtEl>
                                          <p:spTgt spid="31"/>
                                        </p:tgtEl>
                                        <p:attrNameLst>
                                          <p:attrName>ppt_y</p:attrName>
                                        </p:attrNameLst>
                                      </p:cBhvr>
                                      <p:tavLst>
                                        <p:tav tm="0">
                                          <p:val>
                                            <p:strVal val="#ppt_y"/>
                                          </p:val>
                                        </p:tav>
                                        <p:tav tm="100000">
                                          <p:val>
                                            <p:strVal val="#ppt_y"/>
                                          </p:val>
                                        </p:tav>
                                      </p:tavLst>
                                    </p:anim>
                                  </p:childTnLst>
                                </p:cTn>
                              </p:par>
                            </p:childTnLst>
                          </p:cTn>
                        </p:par>
                        <p:par>
                          <p:cTn id="78" fill="hold">
                            <p:stCondLst>
                              <p:cond delay="3600"/>
                            </p:stCondLst>
                            <p:childTnLst>
                              <p:par>
                                <p:cTn id="79" presetID="10" presetClass="entr" presetSubtype="0"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1" grpId="0" animBg="1"/>
      <p:bldP spid="23" grpId="0" animBg="1"/>
      <p:bldP spid="24" grpId="0" animBg="1"/>
      <p:bldP spid="25" grpId="0" animBg="1"/>
      <p:bldP spid="26" grpId="0"/>
      <p:bldP spid="27" grpId="0"/>
      <p:bldP spid="28" grpId="0"/>
      <p:bldP spid="30" grpId="0"/>
      <p:bldP spid="31"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560521" y="3573016"/>
            <a:ext cx="3143810"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研究综述</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Thesis Description</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4948944" y="494116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研究目标</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389104" y="4941168"/>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研究思路</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75" name="组合 74"/>
          <p:cNvGrpSpPr/>
          <p:nvPr/>
        </p:nvGrpSpPr>
        <p:grpSpPr>
          <a:xfrm>
            <a:off x="4945459" y="5229780"/>
            <a:ext cx="1436675" cy="215444"/>
            <a:chOff x="4369395" y="3284984"/>
            <a:chExt cx="1436675" cy="215444"/>
          </a:xfrm>
        </p:grpSpPr>
        <p:sp>
          <p:nvSpPr>
            <p:cNvPr id="7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研究方案</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108" name="组合 107"/>
          <p:cNvGrpSpPr/>
          <p:nvPr/>
        </p:nvGrpSpPr>
        <p:grpSpPr>
          <a:xfrm>
            <a:off x="6389104" y="5229200"/>
            <a:ext cx="1436675" cy="215444"/>
            <a:chOff x="4369395" y="3284984"/>
            <a:chExt cx="1436675" cy="215444"/>
          </a:xfrm>
        </p:grpSpPr>
        <p:sp>
          <p:nvSpPr>
            <p:cNvPr id="10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研究</a:t>
              </a:r>
              <a:r>
                <a:rPr lang="zh-CN" altLang="en-US" sz="1400" dirty="0">
                  <a:solidFill>
                    <a:schemeClr val="accent5">
                      <a:lumMod val="60000"/>
                      <a:lumOff val="40000"/>
                    </a:schemeClr>
                  </a:solidFill>
                  <a:latin typeface="微软雅黑" pitchFamily="34" charset="-122"/>
                  <a:ea typeface="微软雅黑" pitchFamily="34" charset="-122"/>
                </a:rPr>
                <a:t>结果</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110" name="组合 109"/>
            <p:cNvGrpSpPr/>
            <p:nvPr/>
          </p:nvGrpSpPr>
          <p:grpSpPr>
            <a:xfrm>
              <a:off x="4369395" y="3316401"/>
              <a:ext cx="168551" cy="168551"/>
              <a:chOff x="5005199" y="3717032"/>
              <a:chExt cx="168551" cy="168551"/>
            </a:xfrm>
          </p:grpSpPr>
          <p:sp>
            <p:nvSpPr>
              <p:cNvPr id="111" name="椭圆 110"/>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12" name="等腰三角形 11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39" name="组合 38"/>
          <p:cNvGrpSpPr>
            <a:grpSpLocks noChangeAspect="1"/>
          </p:cNvGrpSpPr>
          <p:nvPr/>
        </p:nvGrpSpPr>
        <p:grpSpPr>
          <a:xfrm>
            <a:off x="5568207" y="2132856"/>
            <a:ext cx="1128001" cy="967612"/>
            <a:chOff x="5084763" y="971548"/>
            <a:chExt cx="323865" cy="277813"/>
          </a:xfrm>
          <a:solidFill>
            <a:schemeClr val="accent5">
              <a:lumMod val="60000"/>
              <a:lumOff val="40000"/>
            </a:schemeClr>
          </a:solidFill>
        </p:grpSpPr>
        <p:sp>
          <p:nvSpPr>
            <p:cNvPr id="4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822337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par>
                                <p:cTn id="28" presetID="53" presetClass="entr" presetSubtype="16" fill="hold" nodeType="withEffect">
                                  <p:stCondLst>
                                    <p:cond delay="50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par>
                                <p:cTn id="33" presetID="53" presetClass="entr" presetSubtype="16" fill="hold" nodeType="withEffect">
                                  <p:stCondLst>
                                    <p:cond delay="500"/>
                                  </p:stCondLst>
                                  <p:childTnLst>
                                    <p:set>
                                      <p:cBhvr>
                                        <p:cTn id="34" dur="1" fill="hold">
                                          <p:stCondLst>
                                            <p:cond delay="0"/>
                                          </p:stCondLst>
                                        </p:cTn>
                                        <p:tgtEl>
                                          <p:spTgt spid="108"/>
                                        </p:tgtEl>
                                        <p:attrNameLst>
                                          <p:attrName>style.visibility</p:attrName>
                                        </p:attrNameLst>
                                      </p:cBhvr>
                                      <p:to>
                                        <p:strVal val="visible"/>
                                      </p:to>
                                    </p:set>
                                    <p:anim calcmode="lin" valueType="num">
                                      <p:cBhvr>
                                        <p:cTn id="35" dur="500" fill="hold"/>
                                        <p:tgtEl>
                                          <p:spTgt spid="108"/>
                                        </p:tgtEl>
                                        <p:attrNameLst>
                                          <p:attrName>ppt_w</p:attrName>
                                        </p:attrNameLst>
                                      </p:cBhvr>
                                      <p:tavLst>
                                        <p:tav tm="0">
                                          <p:val>
                                            <p:fltVal val="0"/>
                                          </p:val>
                                        </p:tav>
                                        <p:tav tm="100000">
                                          <p:val>
                                            <p:strVal val="#ppt_w"/>
                                          </p:val>
                                        </p:tav>
                                      </p:tavLst>
                                    </p:anim>
                                    <p:anim calcmode="lin" valueType="num">
                                      <p:cBhvr>
                                        <p:cTn id="36" dur="500" fill="hold"/>
                                        <p:tgtEl>
                                          <p:spTgt spid="108"/>
                                        </p:tgtEl>
                                        <p:attrNameLst>
                                          <p:attrName>ppt_h</p:attrName>
                                        </p:attrNameLst>
                                      </p:cBhvr>
                                      <p:tavLst>
                                        <p:tav tm="0">
                                          <p:val>
                                            <p:fltVal val="0"/>
                                          </p:val>
                                        </p:tav>
                                        <p:tav tm="100000">
                                          <p:val>
                                            <p:strVal val="#ppt_h"/>
                                          </p:val>
                                        </p:tav>
                                      </p:tavLst>
                                    </p:anim>
                                    <p:animEffect transition="in" filter="fade">
                                      <p:cBhvr>
                                        <p:cTn id="37" dur="500"/>
                                        <p:tgtEl>
                                          <p:spTgt spid="10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研究目标</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9" name="任意多边形 48"/>
          <p:cNvSpPr/>
          <p:nvPr/>
        </p:nvSpPr>
        <p:spPr>
          <a:xfrm rot="5400000">
            <a:off x="3226746" y="3130824"/>
            <a:ext cx="1503912" cy="723424"/>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0" name="任意多边形 49"/>
          <p:cNvSpPr/>
          <p:nvPr/>
        </p:nvSpPr>
        <p:spPr>
          <a:xfrm rot="18900000">
            <a:off x="1687958" y="2950553"/>
            <a:ext cx="1059543" cy="1073851"/>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1" name="任意多边形 50"/>
          <p:cNvSpPr/>
          <p:nvPr/>
        </p:nvSpPr>
        <p:spPr>
          <a:xfrm rot="18900000" flipV="1">
            <a:off x="2514723" y="3776434"/>
            <a:ext cx="1059543" cy="1073851"/>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2" name="任意多边形 51"/>
          <p:cNvSpPr/>
          <p:nvPr/>
        </p:nvSpPr>
        <p:spPr>
          <a:xfrm rot="2700000">
            <a:off x="2495672" y="2121606"/>
            <a:ext cx="1059543" cy="1073851"/>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3" name="心形 52"/>
          <p:cNvSpPr/>
          <p:nvPr/>
        </p:nvSpPr>
        <p:spPr>
          <a:xfrm>
            <a:off x="2873852" y="1777847"/>
            <a:ext cx="351692" cy="293077"/>
          </a:xfrm>
          <a:prstGeom prst="hear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54" name="组合 53"/>
          <p:cNvGrpSpPr/>
          <p:nvPr/>
        </p:nvGrpSpPr>
        <p:grpSpPr>
          <a:xfrm>
            <a:off x="4504563" y="3244749"/>
            <a:ext cx="224872" cy="564609"/>
            <a:chOff x="3114596" y="2996938"/>
            <a:chExt cx="224872" cy="564609"/>
          </a:xfrm>
          <a:solidFill>
            <a:schemeClr val="accent5">
              <a:lumMod val="75000"/>
            </a:schemeClr>
          </a:solidFill>
        </p:grpSpPr>
        <p:sp>
          <p:nvSpPr>
            <p:cNvPr id="55" name="椭圆 54"/>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6" name="同侧圆角矩形 55"/>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7" name="矩形 56"/>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8" name="同侧圆角矩形 57"/>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9" name="同侧圆角矩形 58"/>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0" name="同侧圆角矩形 59"/>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1" name="同侧圆角矩形 60"/>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62" name="组合 61"/>
          <p:cNvGrpSpPr/>
          <p:nvPr/>
        </p:nvGrpSpPr>
        <p:grpSpPr>
          <a:xfrm>
            <a:off x="1196093" y="3332352"/>
            <a:ext cx="439857" cy="311768"/>
            <a:chOff x="4979939" y="3638125"/>
            <a:chExt cx="439857" cy="311768"/>
          </a:xfrm>
          <a:solidFill>
            <a:schemeClr val="accent5">
              <a:lumMod val="75000"/>
            </a:schemeClr>
          </a:solidFill>
        </p:grpSpPr>
        <p:grpSp>
          <p:nvGrpSpPr>
            <p:cNvPr id="63" name="组合 62"/>
            <p:cNvGrpSpPr/>
            <p:nvPr/>
          </p:nvGrpSpPr>
          <p:grpSpPr>
            <a:xfrm>
              <a:off x="4979939" y="3681386"/>
              <a:ext cx="439857" cy="268507"/>
              <a:chOff x="4975778" y="3669385"/>
              <a:chExt cx="439857" cy="268507"/>
            </a:xfrm>
            <a:grpFill/>
          </p:grpSpPr>
          <p:grpSp>
            <p:nvGrpSpPr>
              <p:cNvPr id="65" name="组合 64"/>
              <p:cNvGrpSpPr/>
              <p:nvPr/>
            </p:nvGrpSpPr>
            <p:grpSpPr>
              <a:xfrm>
                <a:off x="4975778" y="3689944"/>
                <a:ext cx="439857" cy="24689"/>
                <a:chOff x="4902784" y="3688900"/>
                <a:chExt cx="439857" cy="24689"/>
              </a:xfrm>
              <a:grpFill/>
            </p:grpSpPr>
            <p:sp>
              <p:nvSpPr>
                <p:cNvPr id="69" name="矩形 68"/>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0" name="矩形 69"/>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6" name="等腰三角形 65"/>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7" name="矩形 66"/>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8" name="矩形 67"/>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4" name="剪去单角的矩形 63"/>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71" name="组合 70"/>
          <p:cNvGrpSpPr/>
          <p:nvPr/>
        </p:nvGrpSpPr>
        <p:grpSpPr>
          <a:xfrm>
            <a:off x="2815763" y="4917812"/>
            <a:ext cx="465358" cy="418456"/>
            <a:chOff x="2928203" y="5369694"/>
            <a:chExt cx="465358" cy="418456"/>
          </a:xfrm>
          <a:solidFill>
            <a:schemeClr val="accent5">
              <a:lumMod val="50000"/>
            </a:schemeClr>
          </a:solidFill>
        </p:grpSpPr>
        <p:grpSp>
          <p:nvGrpSpPr>
            <p:cNvPr id="72" name="组合 71"/>
            <p:cNvGrpSpPr/>
            <p:nvPr/>
          </p:nvGrpSpPr>
          <p:grpSpPr>
            <a:xfrm>
              <a:off x="2928203" y="5369694"/>
              <a:ext cx="460390" cy="418456"/>
              <a:chOff x="10760386" y="4041158"/>
              <a:chExt cx="460390" cy="418456"/>
            </a:xfrm>
            <a:grpFill/>
          </p:grpSpPr>
          <p:sp>
            <p:nvSpPr>
              <p:cNvPr id="75" name="任意多边形 74"/>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278127 w 406232"/>
                  <a:gd name="connsiteY7" fmla="*/ 209845 h 348959"/>
                  <a:gd name="connsiteX8" fmla="*/ 211452 w 406232"/>
                  <a:gd name="connsiteY8" fmla="*/ 305095 h 348959"/>
                  <a:gd name="connsiteX9" fmla="*/ 128108 w 406232"/>
                  <a:gd name="connsiteY9" fmla="*/ 345576 h 348959"/>
                  <a:gd name="connsiteX10" fmla="*/ 44765 w 406232"/>
                  <a:gd name="connsiteY10" fmla="*/ 345576 h 348959"/>
                  <a:gd name="connsiteX11" fmla="*/ 6665 w 406232"/>
                  <a:gd name="connsiteY11" fmla="*/ 305095 h 348959"/>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7668 w 407235"/>
                  <a:gd name="connsiteY0" fmla="*/ 305095 h 357637"/>
                  <a:gd name="connsiteX1" fmla="*/ 7668 w 407235"/>
                  <a:gd name="connsiteY1" fmla="*/ 226514 h 357637"/>
                  <a:gd name="connsiteX2" fmla="*/ 74343 w 407235"/>
                  <a:gd name="connsiteY2" fmla="*/ 128882 h 357637"/>
                  <a:gd name="connsiteX3" fmla="*/ 245793 w 407235"/>
                  <a:gd name="connsiteY3" fmla="*/ 43157 h 357637"/>
                  <a:gd name="connsiteX4" fmla="*/ 402955 w 407235"/>
                  <a:gd name="connsiteY4" fmla="*/ 295 h 357637"/>
                  <a:gd name="connsiteX5" fmla="*/ 360093 w 407235"/>
                  <a:gd name="connsiteY5" fmla="*/ 26489 h 357637"/>
                  <a:gd name="connsiteX6" fmla="*/ 331518 w 407235"/>
                  <a:gd name="connsiteY6" fmla="*/ 69351 h 357637"/>
                  <a:gd name="connsiteX7" fmla="*/ 279130 w 407235"/>
                  <a:gd name="connsiteY7" fmla="*/ 209845 h 357637"/>
                  <a:gd name="connsiteX8" fmla="*/ 212455 w 407235"/>
                  <a:gd name="connsiteY8" fmla="*/ 305095 h 357637"/>
                  <a:gd name="connsiteX9" fmla="*/ 121967 w 407235"/>
                  <a:gd name="connsiteY9" fmla="*/ 355101 h 357637"/>
                  <a:gd name="connsiteX10" fmla="*/ 45768 w 407235"/>
                  <a:gd name="connsiteY10" fmla="*/ 345576 h 357637"/>
                  <a:gd name="connsiteX11" fmla="*/ 7668 w 407235"/>
                  <a:gd name="connsiteY11" fmla="*/ 305095 h 35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6" name="任意多边形 75"/>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 fmla="*/ 114303 w 114766"/>
                  <a:gd name="connsiteY0" fmla="*/ 7143 h 117111"/>
                  <a:gd name="connsiteX1" fmla="*/ 66678 w 114766"/>
                  <a:gd name="connsiteY1" fmla="*/ 66675 h 117111"/>
                  <a:gd name="connsiteX2" fmla="*/ 40484 w 114766"/>
                  <a:gd name="connsiteY2" fmla="*/ 116681 h 117111"/>
                  <a:gd name="connsiteX3" fmla="*/ 3 w 114766"/>
                  <a:gd name="connsiteY3" fmla="*/ 88106 h 117111"/>
                  <a:gd name="connsiteX4" fmla="*/ 42865 w 114766"/>
                  <a:gd name="connsiteY4" fmla="*/ 40481 h 117111"/>
                  <a:gd name="connsiteX5" fmla="*/ 88109 w 114766"/>
                  <a:gd name="connsiteY5" fmla="*/ 4762 h 117111"/>
                  <a:gd name="connsiteX6" fmla="*/ 114303 w 114766"/>
                  <a:gd name="connsiteY6" fmla="*/ 7143 h 117111"/>
                  <a:gd name="connsiteX0" fmla="*/ 114306 w 114769"/>
                  <a:gd name="connsiteY0" fmla="*/ 7143 h 109586"/>
                  <a:gd name="connsiteX1" fmla="*/ 66681 w 114769"/>
                  <a:gd name="connsiteY1" fmla="*/ 66675 h 109586"/>
                  <a:gd name="connsiteX2" fmla="*/ 29099 w 114769"/>
                  <a:gd name="connsiteY2" fmla="*/ 108934 h 109586"/>
                  <a:gd name="connsiteX3" fmla="*/ 6 w 114769"/>
                  <a:gd name="connsiteY3" fmla="*/ 88106 h 109586"/>
                  <a:gd name="connsiteX4" fmla="*/ 42868 w 114769"/>
                  <a:gd name="connsiteY4" fmla="*/ 40481 h 109586"/>
                  <a:gd name="connsiteX5" fmla="*/ 88112 w 114769"/>
                  <a:gd name="connsiteY5" fmla="*/ 4762 h 109586"/>
                  <a:gd name="connsiteX6" fmla="*/ 114306 w 114769"/>
                  <a:gd name="connsiteY6" fmla="*/ 7143 h 109586"/>
                  <a:gd name="connsiteX0" fmla="*/ 148467 w 148642"/>
                  <a:gd name="connsiteY0" fmla="*/ 2864 h 123382"/>
                  <a:gd name="connsiteX1" fmla="*/ 66681 w 148642"/>
                  <a:gd name="connsiteY1" fmla="*/ 80472 h 123382"/>
                  <a:gd name="connsiteX2" fmla="*/ 29099 w 148642"/>
                  <a:gd name="connsiteY2" fmla="*/ 122731 h 123382"/>
                  <a:gd name="connsiteX3" fmla="*/ 6 w 148642"/>
                  <a:gd name="connsiteY3" fmla="*/ 101903 h 123382"/>
                  <a:gd name="connsiteX4" fmla="*/ 42868 w 148642"/>
                  <a:gd name="connsiteY4" fmla="*/ 54278 h 123382"/>
                  <a:gd name="connsiteX5" fmla="*/ 88112 w 148642"/>
                  <a:gd name="connsiteY5" fmla="*/ 18559 h 123382"/>
                  <a:gd name="connsiteX6" fmla="*/ 148467 w 148642"/>
                  <a:gd name="connsiteY6" fmla="*/ 2864 h 123382"/>
                  <a:gd name="connsiteX0" fmla="*/ 148467 w 151739"/>
                  <a:gd name="connsiteY0" fmla="*/ 11381 h 131899"/>
                  <a:gd name="connsiteX1" fmla="*/ 66681 w 151739"/>
                  <a:gd name="connsiteY1" fmla="*/ 88989 h 131899"/>
                  <a:gd name="connsiteX2" fmla="*/ 29099 w 151739"/>
                  <a:gd name="connsiteY2" fmla="*/ 131248 h 131899"/>
                  <a:gd name="connsiteX3" fmla="*/ 6 w 151739"/>
                  <a:gd name="connsiteY3" fmla="*/ 110420 h 131899"/>
                  <a:gd name="connsiteX4" fmla="*/ 42868 w 151739"/>
                  <a:gd name="connsiteY4" fmla="*/ 62795 h 131899"/>
                  <a:gd name="connsiteX5" fmla="*/ 129865 w 151739"/>
                  <a:gd name="connsiteY5" fmla="*/ 3837 h 131899"/>
                  <a:gd name="connsiteX6" fmla="*/ 148467 w 151739"/>
                  <a:gd name="connsiteY6" fmla="*/ 11381 h 13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3" name="任意多边形 72"/>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4" name="任意多边形 73"/>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 fmla="*/ 3352 w 180873"/>
                <a:gd name="connsiteY0" fmla="*/ 166776 h 173137"/>
                <a:gd name="connsiteX1" fmla="*/ 93840 w 180873"/>
                <a:gd name="connsiteY1" fmla="*/ 64383 h 173137"/>
                <a:gd name="connsiteX2" fmla="*/ 179565 w 180873"/>
                <a:gd name="connsiteY2" fmla="*/ 89 h 173137"/>
                <a:gd name="connsiteX3" fmla="*/ 139083 w 180873"/>
                <a:gd name="connsiteY3" fmla="*/ 52476 h 173137"/>
                <a:gd name="connsiteX4" fmla="*/ 50977 w 180873"/>
                <a:gd name="connsiteY4" fmla="*/ 138201 h 173137"/>
                <a:gd name="connsiteX5" fmla="*/ 22402 w 180873"/>
                <a:gd name="connsiteY5" fmla="*/ 159633 h 173137"/>
                <a:gd name="connsiteX6" fmla="*/ 3352 w 180873"/>
                <a:gd name="connsiteY6" fmla="*/ 166776 h 173137"/>
                <a:gd name="connsiteX0" fmla="*/ 4789 w 182310"/>
                <a:gd name="connsiteY0" fmla="*/ 166776 h 185696"/>
                <a:gd name="connsiteX1" fmla="*/ 95277 w 182310"/>
                <a:gd name="connsiteY1" fmla="*/ 64383 h 185696"/>
                <a:gd name="connsiteX2" fmla="*/ 181002 w 182310"/>
                <a:gd name="connsiteY2" fmla="*/ 89 h 185696"/>
                <a:gd name="connsiteX3" fmla="*/ 140520 w 182310"/>
                <a:gd name="connsiteY3" fmla="*/ 52476 h 185696"/>
                <a:gd name="connsiteX4" fmla="*/ 52414 w 182310"/>
                <a:gd name="connsiteY4" fmla="*/ 138201 h 185696"/>
                <a:gd name="connsiteX5" fmla="*/ 16695 w 182310"/>
                <a:gd name="connsiteY5" fmla="*/ 183445 h 185696"/>
                <a:gd name="connsiteX6" fmla="*/ 4789 w 182310"/>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8201 h 185696"/>
                <a:gd name="connsiteX5" fmla="*/ 16695 w 181809"/>
                <a:gd name="connsiteY5" fmla="*/ 183445 h 185696"/>
                <a:gd name="connsiteX6" fmla="*/ 4789 w 181809"/>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3439 h 185696"/>
                <a:gd name="connsiteX5" fmla="*/ 16695 w 181809"/>
                <a:gd name="connsiteY5" fmla="*/ 183445 h 185696"/>
                <a:gd name="connsiteX6" fmla="*/ 4789 w 181809"/>
                <a:gd name="connsiteY6" fmla="*/ 166776 h 185696"/>
                <a:gd name="connsiteX0" fmla="*/ 6892 w 183912"/>
                <a:gd name="connsiteY0" fmla="*/ 166776 h 183799"/>
                <a:gd name="connsiteX1" fmla="*/ 97380 w 183912"/>
                <a:gd name="connsiteY1" fmla="*/ 64383 h 183799"/>
                <a:gd name="connsiteX2" fmla="*/ 183105 w 183912"/>
                <a:gd name="connsiteY2" fmla="*/ 89 h 183799"/>
                <a:gd name="connsiteX3" fmla="*/ 135479 w 183912"/>
                <a:gd name="connsiteY3" fmla="*/ 52476 h 183799"/>
                <a:gd name="connsiteX4" fmla="*/ 54517 w 183912"/>
                <a:gd name="connsiteY4" fmla="*/ 133439 h 183799"/>
                <a:gd name="connsiteX5" fmla="*/ 11655 w 183912"/>
                <a:gd name="connsiteY5" fmla="*/ 181064 h 183799"/>
                <a:gd name="connsiteX6" fmla="*/ 6892 w 183912"/>
                <a:gd name="connsiteY6" fmla="*/ 166776 h 183799"/>
                <a:gd name="connsiteX0" fmla="*/ 6892 w 183575"/>
                <a:gd name="connsiteY0" fmla="*/ 166823 h 183846"/>
                <a:gd name="connsiteX1" fmla="*/ 97380 w 183575"/>
                <a:gd name="connsiteY1" fmla="*/ 64430 h 183846"/>
                <a:gd name="connsiteX2" fmla="*/ 183105 w 183575"/>
                <a:gd name="connsiteY2" fmla="*/ 136 h 183846"/>
                <a:gd name="connsiteX3" fmla="*/ 128336 w 183575"/>
                <a:gd name="connsiteY3" fmla="*/ 50142 h 183846"/>
                <a:gd name="connsiteX4" fmla="*/ 54517 w 183575"/>
                <a:gd name="connsiteY4" fmla="*/ 133486 h 183846"/>
                <a:gd name="connsiteX5" fmla="*/ 11655 w 183575"/>
                <a:gd name="connsiteY5" fmla="*/ 181111 h 183846"/>
                <a:gd name="connsiteX6" fmla="*/ 6892 w 183575"/>
                <a:gd name="connsiteY6" fmla="*/ 166823 h 183846"/>
                <a:gd name="connsiteX0" fmla="*/ 6892 w 183417"/>
                <a:gd name="connsiteY0" fmla="*/ 166742 h 183765"/>
                <a:gd name="connsiteX1" fmla="*/ 97380 w 183417"/>
                <a:gd name="connsiteY1" fmla="*/ 64349 h 183765"/>
                <a:gd name="connsiteX2" fmla="*/ 183105 w 183417"/>
                <a:gd name="connsiteY2" fmla="*/ 55 h 183765"/>
                <a:gd name="connsiteX3" fmla="*/ 123574 w 183417"/>
                <a:gd name="connsiteY3" fmla="*/ 54824 h 183765"/>
                <a:gd name="connsiteX4" fmla="*/ 54517 w 183417"/>
                <a:gd name="connsiteY4" fmla="*/ 133405 h 183765"/>
                <a:gd name="connsiteX5" fmla="*/ 11655 w 183417"/>
                <a:gd name="connsiteY5" fmla="*/ 181030 h 183765"/>
                <a:gd name="connsiteX6" fmla="*/ 6892 w 183417"/>
                <a:gd name="connsiteY6" fmla="*/ 166742 h 183765"/>
                <a:gd name="connsiteX0" fmla="*/ 5402 w 181927"/>
                <a:gd name="connsiteY0" fmla="*/ 166742 h 183765"/>
                <a:gd name="connsiteX1" fmla="*/ 95890 w 181927"/>
                <a:gd name="connsiteY1" fmla="*/ 64349 h 183765"/>
                <a:gd name="connsiteX2" fmla="*/ 181615 w 181927"/>
                <a:gd name="connsiteY2" fmla="*/ 55 h 183765"/>
                <a:gd name="connsiteX3" fmla="*/ 122084 w 181927"/>
                <a:gd name="connsiteY3" fmla="*/ 54824 h 183765"/>
                <a:gd name="connsiteX4" fmla="*/ 53027 w 181927"/>
                <a:gd name="connsiteY4" fmla="*/ 133405 h 183765"/>
                <a:gd name="connsiteX5" fmla="*/ 14927 w 181927"/>
                <a:gd name="connsiteY5" fmla="*/ 181030 h 183765"/>
                <a:gd name="connsiteX6" fmla="*/ 5402 w 181927"/>
                <a:gd name="connsiteY6" fmla="*/ 166742 h 1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7" name="矩形 76"/>
          <p:cNvSpPr/>
          <p:nvPr/>
        </p:nvSpPr>
        <p:spPr>
          <a:xfrm>
            <a:off x="6152976" y="1052736"/>
            <a:ext cx="3328987" cy="923322"/>
          </a:xfrm>
          <a:prstGeom prst="rect">
            <a:avLst/>
          </a:prstGeom>
        </p:spPr>
        <p:txBody>
          <a:bodyPr wrap="square" lIns="91431" tIns="45716" rIns="91431" bIns="45716">
            <a:spAutoFit/>
          </a:bodyPr>
          <a:lstStyle/>
          <a:p>
            <a:r>
              <a:rPr lang="zh-CN" altLang="en-US" b="1" noProof="1" smtClean="0">
                <a:solidFill>
                  <a:schemeClr val="accent5">
                    <a:lumMod val="75000"/>
                  </a:schemeClr>
                </a:solidFill>
                <a:latin typeface="微软雅黑" pitchFamily="34" charset="-122"/>
                <a:ea typeface="微软雅黑" pitchFamily="34" charset="-122"/>
              </a:rPr>
              <a:t>什么因素影响群体的自组织，这些因素又是如何影响的</a:t>
            </a:r>
            <a:endParaRPr lang="en-US" altLang="zh-CN" b="1" noProof="1" smtClean="0">
              <a:solidFill>
                <a:schemeClr val="accent5">
                  <a:lumMod val="75000"/>
                </a:schemeClr>
              </a:solidFill>
              <a:latin typeface="微软雅黑" pitchFamily="34" charset="-122"/>
              <a:ea typeface="微软雅黑" pitchFamily="34" charset="-122"/>
            </a:endParaRPr>
          </a:p>
          <a:p>
            <a:endParaRPr lang="en-US" altLang="zh-CN" b="1" dirty="0">
              <a:solidFill>
                <a:schemeClr val="accent5">
                  <a:lumMod val="75000"/>
                </a:schemeClr>
              </a:solidFill>
              <a:latin typeface="微软雅黑" pitchFamily="34" charset="-122"/>
              <a:ea typeface="微软雅黑" pitchFamily="34" charset="-122"/>
            </a:endParaRPr>
          </a:p>
        </p:txBody>
      </p:sp>
      <p:sp>
        <p:nvSpPr>
          <p:cNvPr id="78" name="矩形 47"/>
          <p:cNvSpPr>
            <a:spLocks noChangeArrowheads="1"/>
          </p:cNvSpPr>
          <p:nvPr/>
        </p:nvSpPr>
        <p:spPr bwMode="auto">
          <a:xfrm>
            <a:off x="6241603" y="1772816"/>
            <a:ext cx="324036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通过大量文献阅读，本文发现在实际群体中速度、相互作用范围、运动时间长短会直接影响群体群集运动有序程度。</a:t>
            </a:r>
            <a:endParaRPr lang="zh-CN" altLang="en-US" sz="1400" dirty="0">
              <a:solidFill>
                <a:schemeClr val="tx1">
                  <a:lumMod val="65000"/>
                  <a:lumOff val="35000"/>
                </a:schemeClr>
              </a:solidFill>
              <a:sym typeface="微软雅黑" pitchFamily="34" charset="-122"/>
            </a:endParaRPr>
          </a:p>
        </p:txBody>
      </p:sp>
      <p:sp>
        <p:nvSpPr>
          <p:cNvPr id="81" name="矩形 80"/>
          <p:cNvSpPr/>
          <p:nvPr/>
        </p:nvSpPr>
        <p:spPr>
          <a:xfrm>
            <a:off x="6152975" y="4449894"/>
            <a:ext cx="3184971" cy="923322"/>
          </a:xfrm>
          <a:prstGeom prst="rect">
            <a:avLst/>
          </a:prstGeom>
        </p:spPr>
        <p:txBody>
          <a:bodyPr wrap="square" lIns="91431" tIns="45716" rIns="91431" bIns="45716">
            <a:spAutoFit/>
          </a:bodyPr>
          <a:lstStyle/>
          <a:p>
            <a:r>
              <a:rPr lang="zh-CN" altLang="en-US" b="1" noProof="1" smtClean="0">
                <a:solidFill>
                  <a:schemeClr val="accent5">
                    <a:lumMod val="75000"/>
                  </a:schemeClr>
                </a:solidFill>
                <a:latin typeface="微软雅黑" pitchFamily="34" charset="-122"/>
                <a:ea typeface="微软雅黑" pitchFamily="34" charset="-122"/>
              </a:rPr>
              <a:t>选择</a:t>
            </a:r>
            <a:r>
              <a:rPr lang="zh-CN" altLang="en-US" b="1" noProof="1">
                <a:solidFill>
                  <a:schemeClr val="accent5">
                    <a:lumMod val="75000"/>
                  </a:schemeClr>
                </a:solidFill>
                <a:latin typeface="微软雅黑" pitchFamily="34" charset="-122"/>
                <a:ea typeface="微软雅黑" pitchFamily="34" charset="-122"/>
              </a:rPr>
              <a:t>的</a:t>
            </a:r>
            <a:r>
              <a:rPr lang="en-US" altLang="zh-CN" b="1" noProof="1">
                <a:solidFill>
                  <a:schemeClr val="accent5">
                    <a:lumMod val="75000"/>
                  </a:schemeClr>
                </a:solidFill>
                <a:latin typeface="微软雅黑" pitchFamily="34" charset="-122"/>
                <a:ea typeface="微软雅黑" pitchFamily="34" charset="-122"/>
              </a:rPr>
              <a:t>SAC</a:t>
            </a:r>
            <a:r>
              <a:rPr lang="zh-CN" altLang="en-US" b="1" noProof="1">
                <a:solidFill>
                  <a:schemeClr val="accent5">
                    <a:lumMod val="75000"/>
                  </a:schemeClr>
                </a:solidFill>
                <a:latin typeface="微软雅黑" pitchFamily="34" charset="-122"/>
                <a:ea typeface="微软雅黑" pitchFamily="34" charset="-122"/>
              </a:rPr>
              <a:t>模型会不会出现自组织临界现象</a:t>
            </a:r>
            <a:endParaRPr lang="en-US" altLang="zh-CN" b="1" noProof="1">
              <a:solidFill>
                <a:schemeClr val="accent5">
                  <a:lumMod val="75000"/>
                </a:schemeClr>
              </a:solidFill>
              <a:latin typeface="微软雅黑" pitchFamily="34" charset="-122"/>
              <a:ea typeface="微软雅黑" pitchFamily="34" charset="-122"/>
            </a:endParaRPr>
          </a:p>
          <a:p>
            <a:endParaRPr lang="en-US" altLang="zh-CN" b="1" dirty="0">
              <a:solidFill>
                <a:schemeClr val="accent5">
                  <a:lumMod val="75000"/>
                </a:schemeClr>
              </a:solidFill>
              <a:latin typeface="微软雅黑" pitchFamily="34" charset="-122"/>
              <a:ea typeface="微软雅黑" pitchFamily="34" charset="-122"/>
            </a:endParaRPr>
          </a:p>
        </p:txBody>
      </p:sp>
      <p:sp>
        <p:nvSpPr>
          <p:cNvPr id="82" name="矩形 47"/>
          <p:cNvSpPr>
            <a:spLocks noChangeArrowheads="1"/>
          </p:cNvSpPr>
          <p:nvPr/>
        </p:nvSpPr>
        <p:spPr bwMode="auto">
          <a:xfrm>
            <a:off x="6296991" y="5096688"/>
            <a:ext cx="3184972" cy="12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经过影响因素分析实验，设置合适初始值使基于模型仿真的群体开始相互作用，观察群体运动模式。利用已有理论进行初步鉴别。</a:t>
            </a:r>
            <a:endParaRPr lang="zh-CN" altLang="en-US" sz="1400" dirty="0">
              <a:solidFill>
                <a:schemeClr val="tx1">
                  <a:lumMod val="65000"/>
                  <a:lumOff val="35000"/>
                </a:schemeClr>
              </a:solidFill>
              <a:sym typeface="微软雅黑" pitchFamily="34" charset="-122"/>
            </a:endParaRP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85" name="矩形 84"/>
          <p:cNvSpPr/>
          <p:nvPr/>
        </p:nvSpPr>
        <p:spPr>
          <a:xfrm>
            <a:off x="6152976" y="2761207"/>
            <a:ext cx="3328987" cy="1144921"/>
          </a:xfrm>
          <a:prstGeom prst="rect">
            <a:avLst/>
          </a:prstGeom>
        </p:spPr>
        <p:txBody>
          <a:bodyPr wrap="square" lIns="91431" tIns="45716" rIns="91431" bIns="45716">
            <a:spAutoFit/>
          </a:bodyPr>
          <a:lstStyle/>
          <a:p>
            <a:pPr lvl="0">
              <a:lnSpc>
                <a:spcPct val="120000"/>
              </a:lnSpc>
              <a:spcAft>
                <a:spcPct val="40000"/>
              </a:spcAft>
              <a:buClr>
                <a:srgbClr val="292929"/>
              </a:buClr>
            </a:pPr>
            <a:r>
              <a:rPr lang="zh-CN" altLang="en-US" b="1" noProof="1">
                <a:solidFill>
                  <a:schemeClr val="accent5">
                    <a:lumMod val="75000"/>
                  </a:schemeClr>
                </a:solidFill>
                <a:latin typeface="微软雅黑" pitchFamily="34" charset="-122"/>
                <a:ea typeface="微软雅黑" pitchFamily="34" charset="-122"/>
              </a:rPr>
              <a:t>群集运动如何从混乱的群体产生和发展</a:t>
            </a:r>
            <a:endParaRPr lang="en-US" altLang="zh-CN" b="1" noProof="1">
              <a:solidFill>
                <a:schemeClr val="accent5">
                  <a:lumMod val="75000"/>
                </a:schemeClr>
              </a:solidFill>
              <a:latin typeface="微软雅黑" pitchFamily="34" charset="-122"/>
              <a:ea typeface="微软雅黑" pitchFamily="34" charset="-122"/>
            </a:endParaRPr>
          </a:p>
          <a:p>
            <a:endParaRPr lang="en-US" altLang="zh-CN" b="1" dirty="0">
              <a:solidFill>
                <a:schemeClr val="accent5">
                  <a:lumMod val="75000"/>
                </a:schemeClr>
              </a:solidFill>
              <a:latin typeface="微软雅黑" pitchFamily="34" charset="-122"/>
              <a:ea typeface="微软雅黑" pitchFamily="34" charset="-122"/>
            </a:endParaRPr>
          </a:p>
        </p:txBody>
      </p:sp>
      <p:sp>
        <p:nvSpPr>
          <p:cNvPr id="86" name="矩形 47"/>
          <p:cNvSpPr>
            <a:spLocks noChangeArrowheads="1"/>
          </p:cNvSpPr>
          <p:nvPr/>
        </p:nvSpPr>
        <p:spPr bwMode="auto">
          <a:xfrm>
            <a:off x="6258222" y="3481287"/>
            <a:ext cx="3240360" cy="652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研究相互作用实际效果，观察群体有序运动如何产生</a:t>
            </a:r>
            <a:endParaRPr lang="zh-CN" altLang="en-US" sz="1400" dirty="0">
              <a:solidFill>
                <a:schemeClr val="tx1">
                  <a:lumMod val="65000"/>
                  <a:lumOff val="35000"/>
                </a:schemeClr>
              </a:solidFill>
              <a:sym typeface="微软雅黑" pitchFamily="34" charset="-122"/>
            </a:endParaRPr>
          </a:p>
        </p:txBody>
      </p:sp>
    </p:spTree>
    <p:extLst>
      <p:ext uri="{BB962C8B-B14F-4D97-AF65-F5344CB8AC3E}">
        <p14:creationId xmlns:p14="http://schemas.microsoft.com/office/powerpoint/2010/main" val="312386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par>
                                <p:cTn id="31" presetID="53" presetClass="entr" presetSubtype="16"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animEffect transition="in" filter="fade">
                                      <p:cBhvr>
                                        <p:cTn id="35" dur="500"/>
                                        <p:tgtEl>
                                          <p:spTgt spid="54"/>
                                        </p:tgtEl>
                                      </p:cBhvr>
                                    </p:animEffect>
                                  </p:childTnLst>
                                </p:cTn>
                              </p:par>
                              <p:par>
                                <p:cTn id="36" presetID="53" presetClass="entr" presetSubtype="16"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ppt_w</p:attrName>
                                        </p:attrNameLst>
                                      </p:cBhvr>
                                      <p:tavLst>
                                        <p:tav tm="0">
                                          <p:val>
                                            <p:fltVal val="0"/>
                                          </p:val>
                                        </p:tav>
                                        <p:tav tm="100000">
                                          <p:val>
                                            <p:strVal val="#ppt_w"/>
                                          </p:val>
                                        </p:tav>
                                      </p:tavLst>
                                    </p:anim>
                                    <p:anim calcmode="lin" valueType="num">
                                      <p:cBhvr>
                                        <p:cTn id="39" dur="500" fill="hold"/>
                                        <p:tgtEl>
                                          <p:spTgt spid="62"/>
                                        </p:tgtEl>
                                        <p:attrNameLst>
                                          <p:attrName>ppt_h</p:attrName>
                                        </p:attrNameLst>
                                      </p:cBhvr>
                                      <p:tavLst>
                                        <p:tav tm="0">
                                          <p:val>
                                            <p:fltVal val="0"/>
                                          </p:val>
                                        </p:tav>
                                        <p:tav tm="100000">
                                          <p:val>
                                            <p:strVal val="#ppt_h"/>
                                          </p:val>
                                        </p:tav>
                                      </p:tavLst>
                                    </p:anim>
                                    <p:animEffect transition="in" filter="fade">
                                      <p:cBhvr>
                                        <p:cTn id="40" dur="500"/>
                                        <p:tgtEl>
                                          <p:spTgt spid="62"/>
                                        </p:tgtEl>
                                      </p:cBhvr>
                                    </p:animEffect>
                                  </p:childTnLst>
                                </p:cTn>
                              </p:par>
                              <p:par>
                                <p:cTn id="41" presetID="53" presetClass="entr" presetSubtype="16"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fltVal val="0"/>
                                          </p:val>
                                        </p:tav>
                                        <p:tav tm="100000">
                                          <p:val>
                                            <p:strVal val="#ppt_w"/>
                                          </p:val>
                                        </p:tav>
                                      </p:tavLst>
                                    </p:anim>
                                    <p:anim calcmode="lin" valueType="num">
                                      <p:cBhvr>
                                        <p:cTn id="44" dur="500" fill="hold"/>
                                        <p:tgtEl>
                                          <p:spTgt spid="71"/>
                                        </p:tgtEl>
                                        <p:attrNameLst>
                                          <p:attrName>ppt_h</p:attrName>
                                        </p:attrNameLst>
                                      </p:cBhvr>
                                      <p:tavLst>
                                        <p:tav tm="0">
                                          <p:val>
                                            <p:fltVal val="0"/>
                                          </p:val>
                                        </p:tav>
                                        <p:tav tm="100000">
                                          <p:val>
                                            <p:strVal val="#ppt_h"/>
                                          </p:val>
                                        </p:tav>
                                      </p:tavLst>
                                    </p:anim>
                                    <p:animEffect transition="in" filter="fade">
                                      <p:cBhvr>
                                        <p:cTn id="45" dur="500"/>
                                        <p:tgtEl>
                                          <p:spTgt spid="71"/>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randombar(horizontal)">
                                      <p:cBhvr>
                                        <p:cTn id="49" dur="400"/>
                                        <p:tgtEl>
                                          <p:spTgt spid="77"/>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randombar(horizontal)">
                                      <p:cBhvr>
                                        <p:cTn id="52" dur="400"/>
                                        <p:tgtEl>
                                          <p:spTgt spid="78"/>
                                        </p:tgtEl>
                                      </p:cBhvr>
                                    </p:animEffect>
                                  </p:childTnLst>
                                </p:cTn>
                              </p:par>
                            </p:childTnLst>
                          </p:cTn>
                        </p:par>
                        <p:par>
                          <p:cTn id="53" fill="hold">
                            <p:stCondLst>
                              <p:cond delay="1400"/>
                            </p:stCondLst>
                            <p:childTnLst>
                              <p:par>
                                <p:cTn id="54" presetID="14" presetClass="entr" presetSubtype="10" fill="hold" grpId="0" nodeType="afterEffect">
                                  <p:stCondLst>
                                    <p:cond delay="100"/>
                                  </p:stCondLst>
                                  <p:childTnLst>
                                    <p:set>
                                      <p:cBhvr>
                                        <p:cTn id="55" dur="1" fill="hold">
                                          <p:stCondLst>
                                            <p:cond delay="0"/>
                                          </p:stCondLst>
                                        </p:cTn>
                                        <p:tgtEl>
                                          <p:spTgt spid="81"/>
                                        </p:tgtEl>
                                        <p:attrNameLst>
                                          <p:attrName>style.visibility</p:attrName>
                                        </p:attrNameLst>
                                      </p:cBhvr>
                                      <p:to>
                                        <p:strVal val="visible"/>
                                      </p:to>
                                    </p:set>
                                    <p:animEffect transition="in" filter="randombar(horizontal)">
                                      <p:cBhvr>
                                        <p:cTn id="56" dur="400"/>
                                        <p:tgtEl>
                                          <p:spTgt spid="81"/>
                                        </p:tgtEl>
                                      </p:cBhvr>
                                    </p:animEffect>
                                  </p:childTnLst>
                                </p:cTn>
                              </p:par>
                              <p:par>
                                <p:cTn id="57" presetID="14" presetClass="entr" presetSubtype="10" fill="hold" grpId="0" nodeType="withEffect">
                                  <p:stCondLst>
                                    <p:cond delay="100"/>
                                  </p:stCondLst>
                                  <p:childTnLst>
                                    <p:set>
                                      <p:cBhvr>
                                        <p:cTn id="58" dur="1" fill="hold">
                                          <p:stCondLst>
                                            <p:cond delay="0"/>
                                          </p:stCondLst>
                                        </p:cTn>
                                        <p:tgtEl>
                                          <p:spTgt spid="82"/>
                                        </p:tgtEl>
                                        <p:attrNameLst>
                                          <p:attrName>style.visibility</p:attrName>
                                        </p:attrNameLst>
                                      </p:cBhvr>
                                      <p:to>
                                        <p:strVal val="visible"/>
                                      </p:to>
                                    </p:set>
                                    <p:animEffect transition="in" filter="randombar(horizontal)">
                                      <p:cBhvr>
                                        <p:cTn id="59" dur="400"/>
                                        <p:tgtEl>
                                          <p:spTgt spid="82"/>
                                        </p:tgtEl>
                                      </p:cBhvr>
                                    </p:animEffect>
                                  </p:childTnLst>
                                </p:cTn>
                              </p:par>
                            </p:childTnLst>
                          </p:cTn>
                        </p:par>
                        <p:par>
                          <p:cTn id="60" fill="hold">
                            <p:stCondLst>
                              <p:cond delay="1900"/>
                            </p:stCondLst>
                            <p:childTnLst>
                              <p:par>
                                <p:cTn id="61" presetID="10" presetClass="entr" presetSubtype="0"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2000"/>
                                        <p:tgtEl>
                                          <p:spTgt spid="48"/>
                                        </p:tgtEl>
                                      </p:cBhvr>
                                    </p:animEffect>
                                  </p:childTnLst>
                                </p:cTn>
                              </p:par>
                            </p:childTnLst>
                          </p:cTn>
                        </p:par>
                        <p:par>
                          <p:cTn id="64" fill="hold">
                            <p:stCondLst>
                              <p:cond delay="3900"/>
                            </p:stCondLst>
                            <p:childTnLst>
                              <p:par>
                                <p:cTn id="65" presetID="14" presetClass="entr" presetSubtype="10" fill="hold" grpId="0" nodeType="after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randombar(horizontal)">
                                      <p:cBhvr>
                                        <p:cTn id="67" dur="400"/>
                                        <p:tgtEl>
                                          <p:spTgt spid="85"/>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randombar(horizontal)">
                                      <p:cBhvr>
                                        <p:cTn id="70" dur="4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77" grpId="0"/>
      <p:bldP spid="78" grpId="0"/>
      <p:bldP spid="81" grpId="0"/>
      <p:bldP spid="82" grpId="0"/>
      <p:bldP spid="48" grpId="0"/>
      <p:bldP spid="85" grpId="0"/>
      <p:bldP spid="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研究思路</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14"/>
          <p:cNvSpPr>
            <a:spLocks/>
          </p:cNvSpPr>
          <p:nvPr/>
        </p:nvSpPr>
        <p:spPr bwMode="auto">
          <a:xfrm rot="13500000">
            <a:off x="3465941" y="2402448"/>
            <a:ext cx="1159156" cy="1929618"/>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2" name="Freeform 6"/>
          <p:cNvSpPr>
            <a:spLocks/>
          </p:cNvSpPr>
          <p:nvPr/>
        </p:nvSpPr>
        <p:spPr bwMode="auto">
          <a:xfrm>
            <a:off x="-28818" y="2204864"/>
            <a:ext cx="11838527" cy="3103010"/>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3" name="Freeform 13"/>
          <p:cNvSpPr>
            <a:spLocks/>
          </p:cNvSpPr>
          <p:nvPr/>
        </p:nvSpPr>
        <p:spPr bwMode="auto">
          <a:xfrm>
            <a:off x="6990216" y="3570726"/>
            <a:ext cx="1715087" cy="43647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14" name="Group 19"/>
          <p:cNvGrpSpPr/>
          <p:nvPr/>
        </p:nvGrpSpPr>
        <p:grpSpPr>
          <a:xfrm>
            <a:off x="704663" y="3350979"/>
            <a:ext cx="1912572" cy="1207702"/>
            <a:chOff x="552376" y="2667382"/>
            <a:chExt cx="1499240" cy="958587"/>
          </a:xfrm>
        </p:grpSpPr>
        <p:sp>
          <p:nvSpPr>
            <p:cNvPr id="15" name="Rectangle 26"/>
            <p:cNvSpPr>
              <a:spLocks/>
            </p:cNvSpPr>
            <p:nvPr/>
          </p:nvSpPr>
          <p:spPr bwMode="auto">
            <a:xfrm>
              <a:off x="552376" y="2880550"/>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smtClean="0">
                  <a:solidFill>
                    <a:srgbClr val="595959"/>
                  </a:solidFill>
                  <a:latin typeface="微软雅黑"/>
                  <a:ea typeface="微软雅黑"/>
                  <a:cs typeface="Lato Light" charset="0"/>
                  <a:sym typeface="Lato Light" charset="0"/>
                </a:rPr>
                <a:t>该阶段进行数学建模与模型编码，在仿真平台上进行实验搭建。</a:t>
              </a:r>
              <a:endParaRPr lang="en-US" sz="1400" dirty="0">
                <a:solidFill>
                  <a:srgbClr val="595959"/>
                </a:solidFill>
                <a:latin typeface="微软雅黑"/>
                <a:ea typeface="微软雅黑"/>
                <a:cs typeface="Lato Light" charset="0"/>
                <a:sym typeface="Lato Light" charset="0"/>
              </a:endParaRPr>
            </a:p>
          </p:txBody>
        </p:sp>
        <p:sp>
          <p:nvSpPr>
            <p:cNvPr id="1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仿真模型</a:t>
              </a:r>
              <a:endParaRPr lang="en-US" altLang="zh-CN" b="1" dirty="0">
                <a:solidFill>
                  <a:srgbClr val="31859C"/>
                </a:solidFill>
                <a:latin typeface="微软雅黑"/>
                <a:ea typeface="微软雅黑"/>
                <a:cs typeface="Bebas Neue" charset="0"/>
                <a:sym typeface="Bebas Neue" charset="0"/>
              </a:endParaRPr>
            </a:p>
          </p:txBody>
        </p:sp>
      </p:grpSp>
      <p:sp>
        <p:nvSpPr>
          <p:cNvPr id="17" name="Freeform 13"/>
          <p:cNvSpPr>
            <a:spLocks/>
          </p:cNvSpPr>
          <p:nvPr/>
        </p:nvSpPr>
        <p:spPr bwMode="auto">
          <a:xfrm rot="5910658">
            <a:off x="7740032" y="2210945"/>
            <a:ext cx="1298814" cy="44195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5">
              <a:lumMod val="75000"/>
            </a:schemeClr>
          </a:solidFill>
          <a:ln w="0">
            <a:solidFill>
              <a:schemeClr val="accent5">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21" name="Group 129"/>
          <p:cNvGrpSpPr/>
          <p:nvPr/>
        </p:nvGrpSpPr>
        <p:grpSpPr>
          <a:xfrm>
            <a:off x="2785219" y="2135941"/>
            <a:ext cx="1738701" cy="1073857"/>
            <a:chOff x="696724" y="2667382"/>
            <a:chExt cx="1362945" cy="852351"/>
          </a:xfrm>
        </p:grpSpPr>
        <p:sp>
          <p:nvSpPr>
            <p:cNvPr id="23"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400" dirty="0" smtClean="0">
                  <a:solidFill>
                    <a:srgbClr val="595959"/>
                  </a:solidFill>
                  <a:latin typeface="微软雅黑"/>
                  <a:ea typeface="微软雅黑"/>
                  <a:cs typeface="Lato Light" charset="0"/>
                  <a:sym typeface="Lato Light" charset="0"/>
                </a:rPr>
                <a:t>对实验内容和操作步骤进行详细计划</a:t>
              </a:r>
              <a:endParaRPr lang="en-US" sz="1400" dirty="0">
                <a:solidFill>
                  <a:srgbClr val="595959"/>
                </a:solidFill>
                <a:latin typeface="微软雅黑"/>
                <a:ea typeface="微软雅黑"/>
                <a:cs typeface="Lato Light" charset="0"/>
                <a:sym typeface="Lato Light" charset="0"/>
              </a:endParaRPr>
            </a:p>
          </p:txBody>
        </p:sp>
        <p:sp>
          <p:nvSpPr>
            <p:cNvPr id="24"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制定实验计划</a:t>
              </a:r>
              <a:endParaRPr lang="en-US" altLang="zh-CN" b="1" dirty="0">
                <a:solidFill>
                  <a:srgbClr val="31859C"/>
                </a:solidFill>
                <a:latin typeface="微软雅黑"/>
                <a:ea typeface="微软雅黑"/>
                <a:cs typeface="Bebas Neue" charset="0"/>
                <a:sym typeface="Bebas Neue" charset="0"/>
              </a:endParaRPr>
            </a:p>
          </p:txBody>
        </p:sp>
      </p:grpSp>
      <p:grpSp>
        <p:nvGrpSpPr>
          <p:cNvPr id="25" name="Group 132"/>
          <p:cNvGrpSpPr/>
          <p:nvPr/>
        </p:nvGrpSpPr>
        <p:grpSpPr>
          <a:xfrm>
            <a:off x="6197931" y="1590684"/>
            <a:ext cx="1738701" cy="1092757"/>
            <a:chOff x="696724" y="2667382"/>
            <a:chExt cx="1362945" cy="867353"/>
          </a:xfrm>
        </p:grpSpPr>
        <p:sp>
          <p:nvSpPr>
            <p:cNvPr id="26" name="Rectangle 26"/>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400" dirty="0" smtClean="0">
                  <a:solidFill>
                    <a:srgbClr val="595959"/>
                  </a:solidFill>
                  <a:latin typeface="微软雅黑"/>
                  <a:ea typeface="微软雅黑"/>
                  <a:cs typeface="Lato Light" charset="0"/>
                  <a:sym typeface="Lato Light" charset="0"/>
                </a:rPr>
                <a:t>对实验结果进行收集分析以及处理</a:t>
              </a:r>
              <a:endParaRPr lang="en-US" sz="1400" dirty="0">
                <a:solidFill>
                  <a:srgbClr val="595959"/>
                </a:solidFill>
                <a:latin typeface="微软雅黑"/>
                <a:ea typeface="微软雅黑"/>
                <a:cs typeface="Lato Light" charset="0"/>
                <a:sym typeface="Lato Light" charset="0"/>
              </a:endParaRPr>
            </a:p>
          </p:txBody>
        </p:sp>
        <p:sp>
          <p:nvSpPr>
            <p:cNvPr id="27"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实验结果分析</a:t>
              </a:r>
              <a:endParaRPr lang="en-US" altLang="zh-CN" b="1" dirty="0">
                <a:solidFill>
                  <a:srgbClr val="31859C"/>
                </a:solidFill>
                <a:latin typeface="微软雅黑"/>
                <a:ea typeface="微软雅黑"/>
                <a:cs typeface="Bebas Neue" charset="0"/>
                <a:sym typeface="Bebas Neue" charset="0"/>
              </a:endParaRPr>
            </a:p>
          </p:txBody>
        </p:sp>
      </p:grpSp>
      <p:grpSp>
        <p:nvGrpSpPr>
          <p:cNvPr id="28" name="Group 135"/>
          <p:cNvGrpSpPr/>
          <p:nvPr/>
        </p:nvGrpSpPr>
        <p:grpSpPr>
          <a:xfrm>
            <a:off x="5560098" y="5093389"/>
            <a:ext cx="1912572" cy="1046435"/>
            <a:chOff x="552376" y="2667382"/>
            <a:chExt cx="1499240" cy="830586"/>
          </a:xfrm>
        </p:grpSpPr>
        <p:sp>
          <p:nvSpPr>
            <p:cNvPr id="29" name="Rectangle 26"/>
            <p:cNvSpPr>
              <a:spLocks/>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smtClean="0">
                  <a:solidFill>
                    <a:srgbClr val="595959"/>
                  </a:solidFill>
                  <a:latin typeface="微软雅黑"/>
                  <a:ea typeface="微软雅黑"/>
                  <a:cs typeface="Lato Light" charset="0"/>
                  <a:sym typeface="Lato Light" charset="0"/>
                </a:rPr>
                <a:t>针对单独因素进行详细实验，确定最优作用区间。</a:t>
              </a:r>
              <a:endParaRPr lang="en-US" sz="1400" dirty="0">
                <a:solidFill>
                  <a:srgbClr val="595959"/>
                </a:solidFill>
                <a:latin typeface="微软雅黑"/>
                <a:ea typeface="微软雅黑"/>
                <a:cs typeface="Lato Light" charset="0"/>
                <a:sym typeface="Lato Light" charset="0"/>
              </a:endParaRPr>
            </a:p>
          </p:txBody>
        </p:sp>
        <p:sp>
          <p:nvSpPr>
            <p:cNvPr id="30"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单因素实验</a:t>
              </a:r>
              <a:endParaRPr lang="en-US" altLang="zh-CN" b="1" dirty="0">
                <a:solidFill>
                  <a:srgbClr val="31859C"/>
                </a:solidFill>
                <a:latin typeface="微软雅黑"/>
                <a:ea typeface="微软雅黑"/>
                <a:cs typeface="Bebas Neue" charset="0"/>
                <a:sym typeface="Bebas Neue" charset="0"/>
              </a:endParaRPr>
            </a:p>
          </p:txBody>
        </p:sp>
      </p:grpSp>
      <p:grpSp>
        <p:nvGrpSpPr>
          <p:cNvPr id="31" name="Group 138"/>
          <p:cNvGrpSpPr/>
          <p:nvPr/>
        </p:nvGrpSpPr>
        <p:grpSpPr>
          <a:xfrm>
            <a:off x="7832682" y="4515512"/>
            <a:ext cx="2182513" cy="1048248"/>
            <a:chOff x="552376" y="2667383"/>
            <a:chExt cx="1710843" cy="832025"/>
          </a:xfrm>
        </p:grpSpPr>
        <p:sp>
          <p:nvSpPr>
            <p:cNvPr id="36" name="Rectangle 26"/>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针对单独因素</a:t>
              </a:r>
              <a:r>
                <a:rPr lang="zh-CN" altLang="en-US" sz="1400" dirty="0" smtClean="0">
                  <a:solidFill>
                    <a:srgbClr val="595959"/>
                  </a:solidFill>
                  <a:latin typeface="微软雅黑"/>
                  <a:ea typeface="微软雅黑"/>
                  <a:cs typeface="Lato Light" charset="0"/>
                  <a:sym typeface="Lato Light" charset="0"/>
                </a:rPr>
                <a:t>进行共同作用的详细</a:t>
              </a:r>
              <a:r>
                <a:rPr lang="zh-CN" altLang="en-US" sz="1400" dirty="0">
                  <a:solidFill>
                    <a:srgbClr val="595959"/>
                  </a:solidFill>
                  <a:latin typeface="微软雅黑"/>
                  <a:ea typeface="微软雅黑"/>
                  <a:cs typeface="Lato Light" charset="0"/>
                  <a:sym typeface="Lato Light" charset="0"/>
                </a:rPr>
                <a:t>实验，</a:t>
              </a:r>
              <a:r>
                <a:rPr lang="zh-CN" altLang="en-US" sz="1400" dirty="0" smtClean="0">
                  <a:solidFill>
                    <a:srgbClr val="595959"/>
                  </a:solidFill>
                  <a:latin typeface="微软雅黑"/>
                  <a:ea typeface="微软雅黑"/>
                  <a:cs typeface="Lato Light" charset="0"/>
                  <a:sym typeface="Lato Light" charset="0"/>
                </a:rPr>
                <a:t>确定</a:t>
              </a:r>
              <a:r>
                <a:rPr lang="zh-CN" altLang="en-US" sz="1400" dirty="0">
                  <a:solidFill>
                    <a:srgbClr val="595959"/>
                  </a:solidFill>
                  <a:latin typeface="微软雅黑"/>
                  <a:ea typeface="微软雅黑"/>
                  <a:cs typeface="Lato Light" charset="0"/>
                  <a:sym typeface="Lato Light" charset="0"/>
                </a:rPr>
                <a:t>最</a:t>
              </a:r>
              <a:r>
                <a:rPr lang="zh-CN" altLang="en-US" sz="1400" dirty="0" smtClean="0">
                  <a:solidFill>
                    <a:srgbClr val="595959"/>
                  </a:solidFill>
                  <a:latin typeface="微软雅黑"/>
                  <a:ea typeface="微软雅黑"/>
                  <a:cs typeface="Lato Light" charset="0"/>
                  <a:sym typeface="Lato Light" charset="0"/>
                </a:rPr>
                <a:t>重要的作用因素。</a:t>
              </a:r>
              <a:endParaRPr lang="en-US" altLang="zh-CN" sz="1400" dirty="0">
                <a:solidFill>
                  <a:srgbClr val="595959"/>
                </a:solidFill>
                <a:latin typeface="微软雅黑"/>
                <a:ea typeface="微软雅黑"/>
                <a:cs typeface="Lato Light" charset="0"/>
                <a:sym typeface="Lato Light" charset="0"/>
              </a:endParaRPr>
            </a:p>
          </p:txBody>
        </p:sp>
        <p:sp>
          <p:nvSpPr>
            <p:cNvPr id="37" name="Rectangle 27"/>
            <p:cNvSpPr>
              <a:spLocks/>
            </p:cNvSpPr>
            <p:nvPr/>
          </p:nvSpPr>
          <p:spPr bwMode="auto">
            <a:xfrm>
              <a:off x="620524" y="2667383"/>
              <a:ext cx="1642695" cy="16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多因素共同作用实验</a:t>
              </a:r>
              <a:endParaRPr lang="en-US" altLang="zh-CN" b="1" dirty="0">
                <a:solidFill>
                  <a:srgbClr val="31859C"/>
                </a:solidFill>
                <a:latin typeface="微软雅黑"/>
                <a:ea typeface="微软雅黑"/>
                <a:cs typeface="Bebas Neue" charset="0"/>
                <a:sym typeface="Bebas Neue" charset="0"/>
              </a:endParaRPr>
            </a:p>
          </p:txBody>
        </p:sp>
      </p:grpSp>
      <p:grpSp>
        <p:nvGrpSpPr>
          <p:cNvPr id="38" name="Group 141"/>
          <p:cNvGrpSpPr/>
          <p:nvPr/>
        </p:nvGrpSpPr>
        <p:grpSpPr>
          <a:xfrm>
            <a:off x="9260900" y="2779372"/>
            <a:ext cx="1912572" cy="1056195"/>
            <a:chOff x="552376" y="2667382"/>
            <a:chExt cx="1499240" cy="838333"/>
          </a:xfrm>
        </p:grpSpPr>
        <p:sp>
          <p:nvSpPr>
            <p:cNvPr id="39" name="Rectangle 26"/>
            <p:cNvSpPr>
              <a:spLocks/>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smtClean="0">
                  <a:solidFill>
                    <a:srgbClr val="595959"/>
                  </a:solidFill>
                  <a:latin typeface="微软雅黑"/>
                  <a:ea typeface="微软雅黑"/>
                  <a:cs typeface="Lato Light" charset="0"/>
                  <a:sym typeface="Lato Light" charset="0"/>
                </a:rPr>
                <a:t>对得到的结论进行总结和归纳，找到其中的作用特点</a:t>
              </a:r>
              <a:r>
                <a:rPr lang="zh-CN" altLang="en-US" sz="1400" dirty="0" smtClean="0">
                  <a:solidFill>
                    <a:srgbClr val="595959"/>
                  </a:solidFill>
                  <a:latin typeface="微软雅黑"/>
                  <a:ea typeface="微软雅黑"/>
                  <a:cs typeface="Lato Light" charset="0"/>
                  <a:sym typeface="Lato Light" charset="0"/>
                </a:rPr>
                <a:t>。</a:t>
              </a:r>
              <a:endParaRPr lang="en-US" sz="1400" dirty="0">
                <a:solidFill>
                  <a:srgbClr val="595959"/>
                </a:solidFill>
                <a:latin typeface="微软雅黑"/>
                <a:ea typeface="微软雅黑"/>
                <a:cs typeface="Lato Light" charset="0"/>
                <a:sym typeface="Lato Light" charset="0"/>
              </a:endParaRPr>
            </a:p>
          </p:txBody>
        </p:sp>
        <p:sp>
          <p:nvSpPr>
            <p:cNvPr id="40"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smtClean="0">
                  <a:solidFill>
                    <a:srgbClr val="31859C"/>
                  </a:solidFill>
                  <a:latin typeface="微软雅黑"/>
                  <a:ea typeface="微软雅黑"/>
                  <a:cs typeface="Bebas Neue" charset="0"/>
                  <a:sym typeface="Bebas Neue" charset="0"/>
                </a:rPr>
                <a:t>总结归纳</a:t>
              </a:r>
              <a:endParaRPr lang="en-US" altLang="zh-CN" b="1" dirty="0">
                <a:solidFill>
                  <a:srgbClr val="31859C"/>
                </a:solidFill>
                <a:latin typeface="微软雅黑"/>
                <a:ea typeface="微软雅黑"/>
                <a:cs typeface="Bebas Neue" charset="0"/>
                <a:sym typeface="Bebas Neue" charset="0"/>
              </a:endParaRPr>
            </a:p>
          </p:txBody>
        </p:sp>
      </p:grpSp>
      <p:grpSp>
        <p:nvGrpSpPr>
          <p:cNvPr id="41" name="Group 15"/>
          <p:cNvGrpSpPr/>
          <p:nvPr/>
        </p:nvGrpSpPr>
        <p:grpSpPr>
          <a:xfrm>
            <a:off x="8464040" y="3708111"/>
            <a:ext cx="596129" cy="588738"/>
            <a:chOff x="6590322" y="2740893"/>
            <a:chExt cx="467298" cy="467298"/>
          </a:xfrm>
        </p:grpSpPr>
        <p:sp>
          <p:nvSpPr>
            <p:cNvPr id="42"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43"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44" name="Group 1"/>
          <p:cNvGrpSpPr/>
          <p:nvPr/>
        </p:nvGrpSpPr>
        <p:grpSpPr>
          <a:xfrm>
            <a:off x="1359996" y="2531858"/>
            <a:ext cx="593207" cy="588738"/>
            <a:chOff x="1066082" y="1818668"/>
            <a:chExt cx="465007" cy="467298"/>
          </a:xfrm>
        </p:grpSpPr>
        <p:sp>
          <p:nvSpPr>
            <p:cNvPr id="45"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46"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47" name="Group 2"/>
          <p:cNvGrpSpPr/>
          <p:nvPr/>
        </p:nvGrpSpPr>
        <p:grpSpPr>
          <a:xfrm>
            <a:off x="4648803" y="2570196"/>
            <a:ext cx="593207" cy="585851"/>
            <a:chOff x="3635896" y="1825130"/>
            <a:chExt cx="465007" cy="465007"/>
          </a:xfrm>
        </p:grpSpPr>
        <p:sp>
          <p:nvSpPr>
            <p:cNvPr id="48"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49"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0" name="Group 17"/>
          <p:cNvGrpSpPr/>
          <p:nvPr/>
        </p:nvGrpSpPr>
        <p:grpSpPr>
          <a:xfrm>
            <a:off x="8120285" y="1484784"/>
            <a:ext cx="596129" cy="585851"/>
            <a:chOff x="6365383" y="987574"/>
            <a:chExt cx="467298" cy="465007"/>
          </a:xfrm>
        </p:grpSpPr>
        <p:sp>
          <p:nvSpPr>
            <p:cNvPr id="51"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2"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3" name="Group 3"/>
          <p:cNvGrpSpPr/>
          <p:nvPr/>
        </p:nvGrpSpPr>
        <p:grpSpPr>
          <a:xfrm>
            <a:off x="6086230" y="4134741"/>
            <a:ext cx="593207" cy="591625"/>
            <a:chOff x="4770914" y="3090921"/>
            <a:chExt cx="465007" cy="469589"/>
          </a:xfrm>
        </p:grpSpPr>
        <p:sp>
          <p:nvSpPr>
            <p:cNvPr id="54"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5"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6" name="Group 18"/>
          <p:cNvGrpSpPr/>
          <p:nvPr/>
        </p:nvGrpSpPr>
        <p:grpSpPr>
          <a:xfrm>
            <a:off x="10015195" y="1926946"/>
            <a:ext cx="596129" cy="588738"/>
            <a:chOff x="7850778" y="1338532"/>
            <a:chExt cx="467298" cy="467298"/>
          </a:xfrm>
        </p:grpSpPr>
        <p:sp>
          <p:nvSpPr>
            <p:cNvPr id="57"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8"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60" name="TextBox 5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224518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53" presetClass="entr" presetSubtype="16"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animEffect transition="in" filter="fade">
                                      <p:cBhvr>
                                        <p:cTn id="26" dur="500"/>
                                        <p:tgtEl>
                                          <p:spTgt spid="47"/>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up)">
                                      <p:cBhvr>
                                        <p:cTn id="30" dur="500"/>
                                        <p:tgtEl>
                                          <p:spTgt spid="21"/>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500"/>
                                        <p:tgtEl>
                                          <p:spTgt spid="28"/>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53" presetClass="entr" presetSubtype="16"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p:cTn id="47" dur="500" fill="hold"/>
                                        <p:tgtEl>
                                          <p:spTgt spid="41"/>
                                        </p:tgtEl>
                                        <p:attrNameLst>
                                          <p:attrName>ppt_w</p:attrName>
                                        </p:attrNameLst>
                                      </p:cBhvr>
                                      <p:tavLst>
                                        <p:tav tm="0">
                                          <p:val>
                                            <p:fltVal val="0"/>
                                          </p:val>
                                        </p:tav>
                                        <p:tav tm="100000">
                                          <p:val>
                                            <p:strVal val="#ppt_w"/>
                                          </p:val>
                                        </p:tav>
                                      </p:tavLst>
                                    </p:anim>
                                    <p:anim calcmode="lin" valueType="num">
                                      <p:cBhvr>
                                        <p:cTn id="48" dur="500" fill="hold"/>
                                        <p:tgtEl>
                                          <p:spTgt spid="41"/>
                                        </p:tgtEl>
                                        <p:attrNameLst>
                                          <p:attrName>ppt_h</p:attrName>
                                        </p:attrNameLst>
                                      </p:cBhvr>
                                      <p:tavLst>
                                        <p:tav tm="0">
                                          <p:val>
                                            <p:fltVal val="0"/>
                                          </p:val>
                                        </p:tav>
                                        <p:tav tm="100000">
                                          <p:val>
                                            <p:strVal val="#ppt_h"/>
                                          </p:val>
                                        </p:tav>
                                      </p:tavLst>
                                    </p:anim>
                                    <p:animEffect transition="in" filter="fade">
                                      <p:cBhvr>
                                        <p:cTn id="49" dur="500"/>
                                        <p:tgtEl>
                                          <p:spTgt spid="41"/>
                                        </p:tgtEl>
                                      </p:cBhvr>
                                    </p:animEffect>
                                  </p:childTnLst>
                                </p:cTn>
                              </p:par>
                            </p:childTnLst>
                          </p:cTn>
                        </p:par>
                        <p:par>
                          <p:cTn id="50" fill="hold">
                            <p:stCondLst>
                              <p:cond delay="4000"/>
                            </p:stCondLst>
                            <p:childTnLst>
                              <p:par>
                                <p:cTn id="51" presetID="22" presetClass="entr" presetSubtype="1" fill="hold"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4500"/>
                            </p:stCondLst>
                            <p:childTnLst>
                              <p:par>
                                <p:cTn id="55" presetID="2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par>
                                <p:cTn id="58" presetID="53" presetClass="entr" presetSubtype="16"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p:cTn id="60" dur="500" fill="hold"/>
                                        <p:tgtEl>
                                          <p:spTgt spid="50"/>
                                        </p:tgtEl>
                                        <p:attrNameLst>
                                          <p:attrName>ppt_w</p:attrName>
                                        </p:attrNameLst>
                                      </p:cBhvr>
                                      <p:tavLst>
                                        <p:tav tm="0">
                                          <p:val>
                                            <p:fltVal val="0"/>
                                          </p:val>
                                        </p:tav>
                                        <p:tav tm="100000">
                                          <p:val>
                                            <p:strVal val="#ppt_w"/>
                                          </p:val>
                                        </p:tav>
                                      </p:tavLst>
                                    </p:anim>
                                    <p:anim calcmode="lin" valueType="num">
                                      <p:cBhvr>
                                        <p:cTn id="61" dur="500" fill="hold"/>
                                        <p:tgtEl>
                                          <p:spTgt spid="50"/>
                                        </p:tgtEl>
                                        <p:attrNameLst>
                                          <p:attrName>ppt_h</p:attrName>
                                        </p:attrNameLst>
                                      </p:cBhvr>
                                      <p:tavLst>
                                        <p:tav tm="0">
                                          <p:val>
                                            <p:fltVal val="0"/>
                                          </p:val>
                                        </p:tav>
                                        <p:tav tm="100000">
                                          <p:val>
                                            <p:strVal val="#ppt_h"/>
                                          </p:val>
                                        </p:tav>
                                      </p:tavLst>
                                    </p:anim>
                                    <p:animEffect transition="in" filter="fade">
                                      <p:cBhvr>
                                        <p:cTn id="62" dur="500"/>
                                        <p:tgtEl>
                                          <p:spTgt spid="50"/>
                                        </p:tgtEl>
                                      </p:cBhvr>
                                    </p:animEffect>
                                  </p:childTnLst>
                                </p:cTn>
                              </p:par>
                            </p:childTnLst>
                          </p:cTn>
                        </p:par>
                        <p:par>
                          <p:cTn id="63" fill="hold">
                            <p:stCondLst>
                              <p:cond delay="5000"/>
                            </p:stCondLst>
                            <p:childTnLst>
                              <p:par>
                                <p:cTn id="64" presetID="22" presetClass="entr" presetSubtype="1"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par>
                          <p:cTn id="67" fill="hold">
                            <p:stCondLst>
                              <p:cond delay="5500"/>
                            </p:stCondLst>
                            <p:childTnLst>
                              <p:par>
                                <p:cTn id="68" presetID="53" presetClass="entr" presetSubtype="16" fill="hold" nodeType="afterEffect">
                                  <p:stCondLst>
                                    <p:cond delay="0"/>
                                  </p:stCondLst>
                                  <p:childTnLst>
                                    <p:set>
                                      <p:cBhvr>
                                        <p:cTn id="69" dur="1" fill="hold">
                                          <p:stCondLst>
                                            <p:cond delay="0"/>
                                          </p:stCondLst>
                                        </p:cTn>
                                        <p:tgtEl>
                                          <p:spTgt spid="56"/>
                                        </p:tgtEl>
                                        <p:attrNameLst>
                                          <p:attrName>style.visibility</p:attrName>
                                        </p:attrNameLst>
                                      </p:cBhvr>
                                      <p:to>
                                        <p:strVal val="visible"/>
                                      </p:to>
                                    </p:set>
                                    <p:anim calcmode="lin" valueType="num">
                                      <p:cBhvr>
                                        <p:cTn id="70" dur="500" fill="hold"/>
                                        <p:tgtEl>
                                          <p:spTgt spid="56"/>
                                        </p:tgtEl>
                                        <p:attrNameLst>
                                          <p:attrName>ppt_w</p:attrName>
                                        </p:attrNameLst>
                                      </p:cBhvr>
                                      <p:tavLst>
                                        <p:tav tm="0">
                                          <p:val>
                                            <p:fltVal val="0"/>
                                          </p:val>
                                        </p:tav>
                                        <p:tav tm="100000">
                                          <p:val>
                                            <p:strVal val="#ppt_w"/>
                                          </p:val>
                                        </p:tav>
                                      </p:tavLst>
                                    </p:anim>
                                    <p:anim calcmode="lin" valueType="num">
                                      <p:cBhvr>
                                        <p:cTn id="71" dur="500" fill="hold"/>
                                        <p:tgtEl>
                                          <p:spTgt spid="56"/>
                                        </p:tgtEl>
                                        <p:attrNameLst>
                                          <p:attrName>ppt_h</p:attrName>
                                        </p:attrNameLst>
                                      </p:cBhvr>
                                      <p:tavLst>
                                        <p:tav tm="0">
                                          <p:val>
                                            <p:fltVal val="0"/>
                                          </p:val>
                                        </p:tav>
                                        <p:tav tm="100000">
                                          <p:val>
                                            <p:strVal val="#ppt_h"/>
                                          </p:val>
                                        </p:tav>
                                      </p:tavLst>
                                    </p:anim>
                                    <p:animEffect transition="in" filter="fade">
                                      <p:cBhvr>
                                        <p:cTn id="72" dur="500"/>
                                        <p:tgtEl>
                                          <p:spTgt spid="56"/>
                                        </p:tgtEl>
                                      </p:cBhvr>
                                    </p:animEffect>
                                  </p:childTnLst>
                                </p:cTn>
                              </p:par>
                            </p:childTnLst>
                          </p:cTn>
                        </p:par>
                        <p:par>
                          <p:cTn id="73" fill="hold">
                            <p:stCondLst>
                              <p:cond delay="6000"/>
                            </p:stCondLst>
                            <p:childTnLst>
                              <p:par>
                                <p:cTn id="74" presetID="22" presetClass="entr" presetSubtype="1" fill="hold"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up)">
                                      <p:cBhvr>
                                        <p:cTn id="76" dur="500"/>
                                        <p:tgtEl>
                                          <p:spTgt spid="38"/>
                                        </p:tgtEl>
                                      </p:cBhvr>
                                    </p:animEffect>
                                  </p:childTnLst>
                                </p:cTn>
                              </p:par>
                            </p:childTnLst>
                          </p:cTn>
                        </p:par>
                        <p:par>
                          <p:cTn id="77" fill="hold">
                            <p:stCondLst>
                              <p:cond delay="6500"/>
                            </p:stCondLst>
                            <p:childTnLst>
                              <p:par>
                                <p:cTn id="78" presetID="10" presetClass="entr" presetSubtype="0" fill="hold" grpId="0"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7" grpId="0" animBg="1"/>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实验难点</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5"/>
          <p:cNvSpPr>
            <a:spLocks/>
          </p:cNvSpPr>
          <p:nvPr/>
        </p:nvSpPr>
        <p:spPr bwMode="auto">
          <a:xfrm>
            <a:off x="3152816" y="1801756"/>
            <a:ext cx="2449668" cy="978011"/>
          </a:xfrm>
          <a:custGeom>
            <a:avLst/>
            <a:gdLst>
              <a:gd name="T0" fmla="*/ 281 w 1245"/>
              <a:gd name="T1" fmla="*/ 0 h 427"/>
              <a:gd name="T2" fmla="*/ 0 w 1245"/>
              <a:gd name="T3" fmla="*/ 427 h 427"/>
              <a:gd name="T4" fmla="*/ 1245 w 1245"/>
              <a:gd name="T5" fmla="*/ 427 h 427"/>
              <a:gd name="T6" fmla="*/ 963 w 1245"/>
              <a:gd name="T7" fmla="*/ 0 h 427"/>
              <a:gd name="T8" fmla="*/ 281 w 1245"/>
              <a:gd name="T9" fmla="*/ 0 h 427"/>
            </a:gdLst>
            <a:ahLst/>
            <a:cxnLst>
              <a:cxn ang="0">
                <a:pos x="T0" y="T1"/>
              </a:cxn>
              <a:cxn ang="0">
                <a:pos x="T2" y="T3"/>
              </a:cxn>
              <a:cxn ang="0">
                <a:pos x="T4" y="T5"/>
              </a:cxn>
              <a:cxn ang="0">
                <a:pos x="T6" y="T7"/>
              </a:cxn>
              <a:cxn ang="0">
                <a:pos x="T8" y="T9"/>
              </a:cxn>
            </a:cxnLst>
            <a:rect l="0" t="0" r="r" b="b"/>
            <a:pathLst>
              <a:path w="1245" h="427">
                <a:moveTo>
                  <a:pt x="281" y="0"/>
                </a:moveTo>
                <a:lnTo>
                  <a:pt x="0" y="427"/>
                </a:lnTo>
                <a:lnTo>
                  <a:pt x="1245" y="427"/>
                </a:lnTo>
                <a:lnTo>
                  <a:pt x="963" y="0"/>
                </a:lnTo>
                <a:lnTo>
                  <a:pt x="281" y="0"/>
                </a:lnTo>
                <a:close/>
              </a:path>
            </a:pathLst>
          </a:custGeom>
          <a:solidFill>
            <a:schemeClr val="accent5">
              <a:lumMod val="75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2" name="Freeform 6"/>
          <p:cNvSpPr>
            <a:spLocks/>
          </p:cNvSpPr>
          <p:nvPr/>
        </p:nvSpPr>
        <p:spPr bwMode="auto">
          <a:xfrm>
            <a:off x="2595984" y="2779767"/>
            <a:ext cx="3561367" cy="975720"/>
          </a:xfrm>
          <a:custGeom>
            <a:avLst/>
            <a:gdLst>
              <a:gd name="T0" fmla="*/ 283 w 1810"/>
              <a:gd name="T1" fmla="*/ 0 h 426"/>
              <a:gd name="T2" fmla="*/ 0 w 1810"/>
              <a:gd name="T3" fmla="*/ 426 h 426"/>
              <a:gd name="T4" fmla="*/ 1810 w 1810"/>
              <a:gd name="T5" fmla="*/ 426 h 426"/>
              <a:gd name="T6" fmla="*/ 1528 w 1810"/>
              <a:gd name="T7" fmla="*/ 0 h 426"/>
              <a:gd name="T8" fmla="*/ 283 w 1810"/>
              <a:gd name="T9" fmla="*/ 0 h 426"/>
            </a:gdLst>
            <a:ahLst/>
            <a:cxnLst>
              <a:cxn ang="0">
                <a:pos x="T0" y="T1"/>
              </a:cxn>
              <a:cxn ang="0">
                <a:pos x="T2" y="T3"/>
              </a:cxn>
              <a:cxn ang="0">
                <a:pos x="T4" y="T5"/>
              </a:cxn>
              <a:cxn ang="0">
                <a:pos x="T6" y="T7"/>
              </a:cxn>
              <a:cxn ang="0">
                <a:pos x="T8" y="T9"/>
              </a:cxn>
            </a:cxnLst>
            <a:rect l="0" t="0" r="r" b="b"/>
            <a:pathLst>
              <a:path w="1810" h="426">
                <a:moveTo>
                  <a:pt x="283" y="0"/>
                </a:moveTo>
                <a:lnTo>
                  <a:pt x="0" y="426"/>
                </a:lnTo>
                <a:lnTo>
                  <a:pt x="1810" y="426"/>
                </a:lnTo>
                <a:lnTo>
                  <a:pt x="1528" y="0"/>
                </a:lnTo>
                <a:lnTo>
                  <a:pt x="283" y="0"/>
                </a:lnTo>
                <a:close/>
              </a:path>
            </a:pathLst>
          </a:custGeom>
          <a:solidFill>
            <a:schemeClr val="accent5">
              <a:lumMod val="50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3" name="Freeform 7"/>
          <p:cNvSpPr>
            <a:spLocks/>
          </p:cNvSpPr>
          <p:nvPr/>
        </p:nvSpPr>
        <p:spPr bwMode="auto">
          <a:xfrm>
            <a:off x="2043086" y="3755488"/>
            <a:ext cx="4667160" cy="973430"/>
          </a:xfrm>
          <a:custGeom>
            <a:avLst/>
            <a:gdLst>
              <a:gd name="T0" fmla="*/ 281 w 2372"/>
              <a:gd name="T1" fmla="*/ 0 h 425"/>
              <a:gd name="T2" fmla="*/ 0 w 2372"/>
              <a:gd name="T3" fmla="*/ 425 h 425"/>
              <a:gd name="T4" fmla="*/ 2372 w 2372"/>
              <a:gd name="T5" fmla="*/ 425 h 425"/>
              <a:gd name="T6" fmla="*/ 2091 w 2372"/>
              <a:gd name="T7" fmla="*/ 0 h 425"/>
              <a:gd name="T8" fmla="*/ 281 w 2372"/>
              <a:gd name="T9" fmla="*/ 0 h 425"/>
            </a:gdLst>
            <a:ahLst/>
            <a:cxnLst>
              <a:cxn ang="0">
                <a:pos x="T0" y="T1"/>
              </a:cxn>
              <a:cxn ang="0">
                <a:pos x="T2" y="T3"/>
              </a:cxn>
              <a:cxn ang="0">
                <a:pos x="T4" y="T5"/>
              </a:cxn>
              <a:cxn ang="0">
                <a:pos x="T6" y="T7"/>
              </a:cxn>
              <a:cxn ang="0">
                <a:pos x="T8" y="T9"/>
              </a:cxn>
            </a:cxnLst>
            <a:rect l="0" t="0" r="r" b="b"/>
            <a:pathLst>
              <a:path w="2372" h="425">
                <a:moveTo>
                  <a:pt x="281" y="0"/>
                </a:moveTo>
                <a:lnTo>
                  <a:pt x="0" y="425"/>
                </a:lnTo>
                <a:lnTo>
                  <a:pt x="2372" y="425"/>
                </a:lnTo>
                <a:lnTo>
                  <a:pt x="2091" y="0"/>
                </a:lnTo>
                <a:lnTo>
                  <a:pt x="281" y="0"/>
                </a:lnTo>
                <a:close/>
              </a:path>
            </a:pathLst>
          </a:custGeom>
          <a:solidFill>
            <a:schemeClr val="accent5">
              <a:lumMod val="75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4" name="Freeform 8"/>
          <p:cNvSpPr>
            <a:spLocks/>
          </p:cNvSpPr>
          <p:nvPr/>
        </p:nvSpPr>
        <p:spPr bwMode="auto">
          <a:xfrm>
            <a:off x="1486255" y="4728916"/>
            <a:ext cx="5780825" cy="975720"/>
          </a:xfrm>
          <a:custGeom>
            <a:avLst/>
            <a:gdLst>
              <a:gd name="T0" fmla="*/ 283 w 2938"/>
              <a:gd name="T1" fmla="*/ 0 h 426"/>
              <a:gd name="T2" fmla="*/ 2655 w 2938"/>
              <a:gd name="T3" fmla="*/ 0 h 426"/>
              <a:gd name="T4" fmla="*/ 2938 w 2938"/>
              <a:gd name="T5" fmla="*/ 426 h 426"/>
              <a:gd name="T6" fmla="*/ 0 w 2938"/>
              <a:gd name="T7" fmla="*/ 426 h 426"/>
              <a:gd name="T8" fmla="*/ 283 w 2938"/>
              <a:gd name="T9" fmla="*/ 0 h 426"/>
            </a:gdLst>
            <a:ahLst/>
            <a:cxnLst>
              <a:cxn ang="0">
                <a:pos x="T0" y="T1"/>
              </a:cxn>
              <a:cxn ang="0">
                <a:pos x="T2" y="T3"/>
              </a:cxn>
              <a:cxn ang="0">
                <a:pos x="T4" y="T5"/>
              </a:cxn>
              <a:cxn ang="0">
                <a:pos x="T6" y="T7"/>
              </a:cxn>
              <a:cxn ang="0">
                <a:pos x="T8" y="T9"/>
              </a:cxn>
            </a:cxnLst>
            <a:rect l="0" t="0" r="r" b="b"/>
            <a:pathLst>
              <a:path w="2938" h="426">
                <a:moveTo>
                  <a:pt x="283" y="0"/>
                </a:moveTo>
                <a:lnTo>
                  <a:pt x="2655" y="0"/>
                </a:lnTo>
                <a:lnTo>
                  <a:pt x="2938" y="426"/>
                </a:lnTo>
                <a:lnTo>
                  <a:pt x="0" y="426"/>
                </a:lnTo>
                <a:lnTo>
                  <a:pt x="283" y="0"/>
                </a:lnTo>
                <a:close/>
              </a:path>
            </a:pathLst>
          </a:custGeom>
          <a:solidFill>
            <a:schemeClr val="accent5">
              <a:lumMod val="50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15" name="Text Box 10"/>
          <p:cNvSpPr txBox="1">
            <a:spLocks noChangeArrowheads="1"/>
          </p:cNvSpPr>
          <p:nvPr/>
        </p:nvSpPr>
        <p:spPr bwMode="auto">
          <a:xfrm>
            <a:off x="2945179" y="5032110"/>
            <a:ext cx="2862976"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难点四</a:t>
            </a:r>
            <a:endParaRPr lang="en-US" altLang="zh-CN"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16" name="Text Box 10"/>
          <p:cNvSpPr txBox="1">
            <a:spLocks noChangeArrowheads="1"/>
          </p:cNvSpPr>
          <p:nvPr/>
        </p:nvSpPr>
        <p:spPr bwMode="auto">
          <a:xfrm>
            <a:off x="2945179" y="4057537"/>
            <a:ext cx="2862976"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难点三</a:t>
            </a:r>
            <a:endParaRPr lang="en-US" altLang="zh-CN"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17" name="Text Box 10"/>
          <p:cNvSpPr txBox="1">
            <a:spLocks noChangeArrowheads="1"/>
          </p:cNvSpPr>
          <p:nvPr/>
        </p:nvSpPr>
        <p:spPr bwMode="auto">
          <a:xfrm>
            <a:off x="3283593" y="3082961"/>
            <a:ext cx="2186149"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难点二</a:t>
            </a:r>
            <a:endParaRPr lang="en-US" altLang="zh-CN"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21" name="Text Box 10"/>
          <p:cNvSpPr txBox="1">
            <a:spLocks noChangeArrowheads="1"/>
          </p:cNvSpPr>
          <p:nvPr/>
        </p:nvSpPr>
        <p:spPr bwMode="auto">
          <a:xfrm>
            <a:off x="3443488" y="2106095"/>
            <a:ext cx="1866359"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难点一</a:t>
            </a:r>
            <a:endParaRPr lang="en-US" sz="20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23" name="Oval 11"/>
          <p:cNvSpPr/>
          <p:nvPr/>
        </p:nvSpPr>
        <p:spPr>
          <a:xfrm>
            <a:off x="5162860" y="2149288"/>
            <a:ext cx="282947" cy="282947"/>
          </a:xfrm>
          <a:prstGeom prst="ellipse">
            <a:avLst/>
          </a:prstGeom>
          <a:solidFill>
            <a:schemeClr val="accent5">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Oval 12"/>
          <p:cNvSpPr/>
          <p:nvPr/>
        </p:nvSpPr>
        <p:spPr>
          <a:xfrm>
            <a:off x="5723806" y="3126154"/>
            <a:ext cx="282947" cy="282947"/>
          </a:xfrm>
          <a:prstGeom prst="ellipse">
            <a:avLst/>
          </a:prstGeom>
          <a:solidFill>
            <a:schemeClr val="accent5">
              <a:lumMod val="5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13"/>
          <p:cNvSpPr/>
          <p:nvPr/>
        </p:nvSpPr>
        <p:spPr>
          <a:xfrm>
            <a:off x="6291751" y="4100730"/>
            <a:ext cx="282947" cy="282947"/>
          </a:xfrm>
          <a:prstGeom prst="ellipse">
            <a:avLst/>
          </a:prstGeom>
          <a:solidFill>
            <a:schemeClr val="accent5">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Oval 14"/>
          <p:cNvSpPr/>
          <p:nvPr/>
        </p:nvSpPr>
        <p:spPr>
          <a:xfrm>
            <a:off x="6848730" y="5075303"/>
            <a:ext cx="282947" cy="282947"/>
          </a:xfrm>
          <a:prstGeom prst="ellipse">
            <a:avLst/>
          </a:prstGeom>
          <a:solidFill>
            <a:schemeClr val="accent5">
              <a:lumMod val="5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肘形接點 23"/>
          <p:cNvSpPr>
            <a:spLocks noChangeShapeType="1"/>
          </p:cNvSpPr>
          <p:nvPr/>
        </p:nvSpPr>
        <p:spPr bwMode="auto">
          <a:xfrm rot="5400000" flipH="1" flipV="1">
            <a:off x="6194499" y="680802"/>
            <a:ext cx="703776" cy="2233195"/>
          </a:xfrm>
          <a:custGeom>
            <a:avLst/>
            <a:gdLst>
              <a:gd name="connsiteX0" fmla="*/ 0 w 681038"/>
              <a:gd name="connsiteY0" fmla="*/ 0 h 2268538"/>
              <a:gd name="connsiteX1" fmla="*/ 681038 w 681038"/>
              <a:gd name="connsiteY1" fmla="*/ 0 h 2268538"/>
              <a:gd name="connsiteX2" fmla="*/ 681038 w 681038"/>
              <a:gd name="connsiteY2" fmla="*/ 2268538 h 2268538"/>
              <a:gd name="connsiteX0" fmla="*/ 0 w 626447"/>
              <a:gd name="connsiteY0" fmla="*/ 0 h 2732562"/>
              <a:gd name="connsiteX1" fmla="*/ 626447 w 626447"/>
              <a:gd name="connsiteY1" fmla="*/ 464024 h 2732562"/>
              <a:gd name="connsiteX2" fmla="*/ 626447 w 626447"/>
              <a:gd name="connsiteY2" fmla="*/ 2732562 h 2732562"/>
              <a:gd name="connsiteX0" fmla="*/ 0 w 626447"/>
              <a:gd name="connsiteY0" fmla="*/ 0 h 2200551"/>
              <a:gd name="connsiteX1" fmla="*/ 626447 w 626447"/>
              <a:gd name="connsiteY1" fmla="*/ 464024 h 2200551"/>
              <a:gd name="connsiteX2" fmla="*/ 622250 w 626447"/>
              <a:gd name="connsiteY2" fmla="*/ 2200551 h 2200551"/>
            </a:gdLst>
            <a:ahLst/>
            <a:cxnLst>
              <a:cxn ang="0">
                <a:pos x="connsiteX0" y="connsiteY0"/>
              </a:cxn>
              <a:cxn ang="0">
                <a:pos x="connsiteX1" y="connsiteY1"/>
              </a:cxn>
              <a:cxn ang="0">
                <a:pos x="connsiteX2" y="connsiteY2"/>
              </a:cxn>
            </a:cxnLst>
            <a:rect l="l" t="t" r="r" b="b"/>
            <a:pathLst>
              <a:path w="626447" h="2200551" fill="none">
                <a:moveTo>
                  <a:pt x="0" y="0"/>
                </a:moveTo>
                <a:lnTo>
                  <a:pt x="626447" y="464024"/>
                </a:lnTo>
                <a:cubicBezTo>
                  <a:pt x="626447" y="1220203"/>
                  <a:pt x="622250" y="1444372"/>
                  <a:pt x="622250" y="2200551"/>
                </a:cubicBezTo>
              </a:path>
            </a:pathLst>
          </a:cu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8" name="矩形 27"/>
          <p:cNvSpPr/>
          <p:nvPr/>
        </p:nvSpPr>
        <p:spPr>
          <a:xfrm>
            <a:off x="7876723" y="1052736"/>
            <a:ext cx="2031307"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无关因素影响最小</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矩形 47"/>
          <p:cNvSpPr>
            <a:spLocks noChangeArrowheads="1"/>
          </p:cNvSpPr>
          <p:nvPr/>
        </p:nvSpPr>
        <p:spPr bwMode="auto">
          <a:xfrm>
            <a:off x="7876723" y="1402934"/>
            <a:ext cx="2983316"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如何设置无关因素的值才能做到不影响群体自组织的同时又将干扰减到最小。</a:t>
            </a:r>
            <a:endParaRPr lang="zh-CN" altLang="en-US" sz="1400" dirty="0">
              <a:solidFill>
                <a:schemeClr val="tx1">
                  <a:lumMod val="65000"/>
                  <a:lumOff val="35000"/>
                </a:schemeClr>
              </a:solidFill>
              <a:sym typeface="微软雅黑" pitchFamily="34" charset="-122"/>
            </a:endParaRPr>
          </a:p>
        </p:txBody>
      </p:sp>
      <p:sp>
        <p:nvSpPr>
          <p:cNvPr id="30" name="肘形接點 23"/>
          <p:cNvSpPr>
            <a:spLocks noChangeShapeType="1"/>
          </p:cNvSpPr>
          <p:nvPr/>
        </p:nvSpPr>
        <p:spPr bwMode="auto">
          <a:xfrm rot="5400000" flipH="1" flipV="1">
            <a:off x="6605709" y="2130341"/>
            <a:ext cx="458319" cy="1656230"/>
          </a:xfrm>
          <a:custGeom>
            <a:avLst/>
            <a:gdLst>
              <a:gd name="connsiteX0" fmla="*/ 0 w 681038"/>
              <a:gd name="connsiteY0" fmla="*/ 0 h 2268538"/>
              <a:gd name="connsiteX1" fmla="*/ 681038 w 681038"/>
              <a:gd name="connsiteY1" fmla="*/ 0 h 2268538"/>
              <a:gd name="connsiteX2" fmla="*/ 681038 w 681038"/>
              <a:gd name="connsiteY2" fmla="*/ 2268538 h 2268538"/>
              <a:gd name="connsiteX0" fmla="*/ 0 w 626447"/>
              <a:gd name="connsiteY0" fmla="*/ 0 h 2732562"/>
              <a:gd name="connsiteX1" fmla="*/ 626447 w 626447"/>
              <a:gd name="connsiteY1" fmla="*/ 464024 h 2732562"/>
              <a:gd name="connsiteX2" fmla="*/ 626447 w 626447"/>
              <a:gd name="connsiteY2" fmla="*/ 2732562 h 2732562"/>
              <a:gd name="connsiteX0" fmla="*/ 0 w 626447"/>
              <a:gd name="connsiteY0" fmla="*/ 0 h 2084046"/>
              <a:gd name="connsiteX1" fmla="*/ 626447 w 626447"/>
              <a:gd name="connsiteY1" fmla="*/ 464024 h 2084046"/>
              <a:gd name="connsiteX2" fmla="*/ 626446 w 626447"/>
              <a:gd name="connsiteY2" fmla="*/ 2084046 h 2084046"/>
            </a:gdLst>
            <a:ahLst/>
            <a:cxnLst>
              <a:cxn ang="0">
                <a:pos x="connsiteX0" y="connsiteY0"/>
              </a:cxn>
              <a:cxn ang="0">
                <a:pos x="connsiteX1" y="connsiteY1"/>
              </a:cxn>
              <a:cxn ang="0">
                <a:pos x="connsiteX2" y="connsiteY2"/>
              </a:cxn>
            </a:cxnLst>
            <a:rect l="l" t="t" r="r" b="b"/>
            <a:pathLst>
              <a:path w="626447" h="2084046" fill="none">
                <a:moveTo>
                  <a:pt x="0" y="0"/>
                </a:moveTo>
                <a:lnTo>
                  <a:pt x="626447" y="464024"/>
                </a:lnTo>
                <a:cubicBezTo>
                  <a:pt x="626447" y="1220203"/>
                  <a:pt x="626446" y="1327867"/>
                  <a:pt x="626446" y="2084046"/>
                </a:cubicBezTo>
              </a:path>
            </a:pathLst>
          </a:cu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1" name="矩形 30"/>
          <p:cNvSpPr/>
          <p:nvPr/>
        </p:nvSpPr>
        <p:spPr>
          <a:xfrm>
            <a:off x="7876723" y="2338277"/>
            <a:ext cx="249297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衡量群体有序程度指标</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47"/>
          <p:cNvSpPr>
            <a:spLocks noChangeArrowheads="1"/>
          </p:cNvSpPr>
          <p:nvPr/>
        </p:nvSpPr>
        <p:spPr bwMode="auto">
          <a:xfrm>
            <a:off x="7876723" y="2688475"/>
            <a:ext cx="2983316"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用什么样的指标才能最大程度用数据还原群体运动的情况，保证后期处理结果可靠。</a:t>
            </a:r>
            <a:endParaRPr lang="zh-CN" altLang="en-US" sz="1400" dirty="0">
              <a:solidFill>
                <a:schemeClr val="tx1">
                  <a:lumMod val="65000"/>
                  <a:lumOff val="35000"/>
                </a:schemeClr>
              </a:solidFill>
              <a:sym typeface="微软雅黑" pitchFamily="34" charset="-122"/>
            </a:endParaRPr>
          </a:p>
        </p:txBody>
      </p:sp>
      <p:cxnSp>
        <p:nvCxnSpPr>
          <p:cNvPr id="37" name="直接连接符 36"/>
          <p:cNvCxnSpPr>
            <a:stCxn id="25" idx="6"/>
          </p:cNvCxnSpPr>
          <p:nvPr/>
        </p:nvCxnSpPr>
        <p:spPr>
          <a:xfrm flipV="1">
            <a:off x="6574698" y="4234382"/>
            <a:ext cx="1088286" cy="7822"/>
          </a:xfrm>
          <a:prstGeom prst="line">
            <a:avLst/>
          </a:pr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cxnSp>
      <p:cxnSp>
        <p:nvCxnSpPr>
          <p:cNvPr id="38" name="直接连接符 37"/>
          <p:cNvCxnSpPr/>
          <p:nvPr/>
        </p:nvCxnSpPr>
        <p:spPr>
          <a:xfrm flipV="1">
            <a:off x="7131677" y="5192928"/>
            <a:ext cx="531307" cy="1"/>
          </a:xfrm>
          <a:prstGeom prst="line">
            <a:avLst/>
          </a:pr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cxnSp>
      <p:sp>
        <p:nvSpPr>
          <p:cNvPr id="39" name="矩形 38"/>
          <p:cNvSpPr/>
          <p:nvPr/>
        </p:nvSpPr>
        <p:spPr>
          <a:xfrm>
            <a:off x="7876723" y="3678360"/>
            <a:ext cx="2723804"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不影响结果如何提高效率</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47"/>
          <p:cNvSpPr>
            <a:spLocks noChangeArrowheads="1"/>
          </p:cNvSpPr>
          <p:nvPr/>
        </p:nvSpPr>
        <p:spPr bwMode="auto">
          <a:xfrm>
            <a:off x="7876723" y="4028558"/>
            <a:ext cx="2983316"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单纯利用数学模型</a:t>
            </a:r>
            <a:r>
              <a:rPr lang="zh-CN" altLang="en-US" sz="1400" dirty="0" smtClean="0">
                <a:solidFill>
                  <a:schemeClr val="tx1">
                    <a:lumMod val="65000"/>
                    <a:lumOff val="35000"/>
                  </a:schemeClr>
                </a:solidFill>
                <a:sym typeface="微软雅黑" pitchFamily="34" charset="-122"/>
              </a:rPr>
              <a:t>实验耗时长、效率低，通过什么样的方法才能提高效率。</a:t>
            </a:r>
            <a:endParaRPr lang="zh-CN" altLang="en-US" sz="1400" dirty="0">
              <a:solidFill>
                <a:schemeClr val="tx1">
                  <a:lumMod val="65000"/>
                  <a:lumOff val="35000"/>
                </a:schemeClr>
              </a:solidFill>
              <a:sym typeface="微软雅黑" pitchFamily="34" charset="-122"/>
            </a:endParaRPr>
          </a:p>
        </p:txBody>
      </p:sp>
      <p:sp>
        <p:nvSpPr>
          <p:cNvPr id="41" name="矩形 40"/>
          <p:cNvSpPr/>
          <p:nvPr/>
        </p:nvSpPr>
        <p:spPr>
          <a:xfrm>
            <a:off x="7876723" y="5018493"/>
            <a:ext cx="249297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共同作用效果判断标准</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7"/>
          <p:cNvSpPr>
            <a:spLocks noChangeArrowheads="1"/>
          </p:cNvSpPr>
          <p:nvPr/>
        </p:nvSpPr>
        <p:spPr bwMode="auto">
          <a:xfrm>
            <a:off x="7876723" y="5368691"/>
            <a:ext cx="2983316" cy="652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多个因素共同作用时什么样的评价标准才足够合理。</a:t>
            </a:r>
            <a:endParaRPr lang="zh-CN" altLang="en-US" sz="1400" dirty="0">
              <a:solidFill>
                <a:schemeClr val="tx1">
                  <a:lumMod val="65000"/>
                  <a:lumOff val="35000"/>
                </a:schemeClr>
              </a:solidFill>
              <a:sym typeface="微软雅黑" pitchFamily="34" charset="-122"/>
            </a:endParaRPr>
          </a:p>
        </p:txBody>
      </p:sp>
      <p:sp>
        <p:nvSpPr>
          <p:cNvPr id="45" name="TextBox 44"/>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4916037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p:tgtEl>
                                          <p:spTgt spid="11"/>
                                        </p:tgtEl>
                                        <p:attrNameLst>
                                          <p:attrName>ppt_y</p:attrName>
                                        </p:attrNameLst>
                                      </p:cBhvr>
                                      <p:tavLst>
                                        <p:tav tm="0">
                                          <p:val>
                                            <p:strVal val="#ppt_y-#ppt_h*1.125000"/>
                                          </p:val>
                                        </p:tav>
                                        <p:tav tm="100000">
                                          <p:val>
                                            <p:strVal val="#ppt_y"/>
                                          </p:val>
                                        </p:tav>
                                      </p:tavLst>
                                    </p:anim>
                                    <p:animEffect transition="in" filter="wipe(down)">
                                      <p:cBhvr>
                                        <p:cTn id="8" dur="300"/>
                                        <p:tgtEl>
                                          <p:spTgt spid="11"/>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300"/>
                                        <p:tgtEl>
                                          <p:spTgt spid="21"/>
                                        </p:tgtEl>
                                        <p:attrNameLst>
                                          <p:attrName>ppt_y</p:attrName>
                                        </p:attrNameLst>
                                      </p:cBhvr>
                                      <p:tavLst>
                                        <p:tav tm="0">
                                          <p:val>
                                            <p:strVal val="#ppt_y-#ppt_h*1.125000"/>
                                          </p:val>
                                        </p:tav>
                                        <p:tav tm="100000">
                                          <p:val>
                                            <p:strVal val="#ppt_y"/>
                                          </p:val>
                                        </p:tav>
                                      </p:tavLst>
                                    </p:anim>
                                    <p:animEffect transition="in" filter="wipe(down)">
                                      <p:cBhvr>
                                        <p:cTn id="12" dur="300"/>
                                        <p:tgtEl>
                                          <p:spTgt spid="21"/>
                                        </p:tgtEl>
                                      </p:cBhvr>
                                    </p:animEffect>
                                  </p:childTnLst>
                                </p:cTn>
                              </p:par>
                            </p:childTnLst>
                          </p:cTn>
                        </p:par>
                        <p:par>
                          <p:cTn id="13" fill="hold">
                            <p:stCondLst>
                              <p:cond delay="300"/>
                            </p:stCondLst>
                            <p:childTnLst>
                              <p:par>
                                <p:cTn id="14" presetID="12" presetClass="entr" presetSubtype="1"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300"/>
                                        <p:tgtEl>
                                          <p:spTgt spid="12"/>
                                        </p:tgtEl>
                                        <p:attrNameLst>
                                          <p:attrName>ppt_y</p:attrName>
                                        </p:attrNameLst>
                                      </p:cBhvr>
                                      <p:tavLst>
                                        <p:tav tm="0">
                                          <p:val>
                                            <p:strVal val="#ppt_y-#ppt_h*1.125000"/>
                                          </p:val>
                                        </p:tav>
                                        <p:tav tm="100000">
                                          <p:val>
                                            <p:strVal val="#ppt_y"/>
                                          </p:val>
                                        </p:tav>
                                      </p:tavLst>
                                    </p:anim>
                                    <p:animEffect transition="in" filter="wipe(down)">
                                      <p:cBhvr>
                                        <p:cTn id="17" dur="300"/>
                                        <p:tgtEl>
                                          <p:spTgt spid="12"/>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300"/>
                                        <p:tgtEl>
                                          <p:spTgt spid="17"/>
                                        </p:tgtEl>
                                        <p:attrNameLst>
                                          <p:attrName>ppt_y</p:attrName>
                                        </p:attrNameLst>
                                      </p:cBhvr>
                                      <p:tavLst>
                                        <p:tav tm="0">
                                          <p:val>
                                            <p:strVal val="#ppt_y-#ppt_h*1.125000"/>
                                          </p:val>
                                        </p:tav>
                                        <p:tav tm="100000">
                                          <p:val>
                                            <p:strVal val="#ppt_y"/>
                                          </p:val>
                                        </p:tav>
                                      </p:tavLst>
                                    </p:anim>
                                    <p:animEffect transition="in" filter="wipe(down)">
                                      <p:cBhvr>
                                        <p:cTn id="21" dur="300"/>
                                        <p:tgtEl>
                                          <p:spTgt spid="17"/>
                                        </p:tgtEl>
                                      </p:cBhvr>
                                    </p:animEffect>
                                  </p:childTnLst>
                                </p:cTn>
                              </p:par>
                            </p:childTnLst>
                          </p:cTn>
                        </p:par>
                        <p:par>
                          <p:cTn id="22" fill="hold">
                            <p:stCondLst>
                              <p:cond delay="600"/>
                            </p:stCondLst>
                            <p:childTnLst>
                              <p:par>
                                <p:cTn id="23" presetID="12"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300"/>
                                        <p:tgtEl>
                                          <p:spTgt spid="13"/>
                                        </p:tgtEl>
                                        <p:attrNameLst>
                                          <p:attrName>ppt_y</p:attrName>
                                        </p:attrNameLst>
                                      </p:cBhvr>
                                      <p:tavLst>
                                        <p:tav tm="0">
                                          <p:val>
                                            <p:strVal val="#ppt_y-#ppt_h*1.125000"/>
                                          </p:val>
                                        </p:tav>
                                        <p:tav tm="100000">
                                          <p:val>
                                            <p:strVal val="#ppt_y"/>
                                          </p:val>
                                        </p:tav>
                                      </p:tavLst>
                                    </p:anim>
                                    <p:animEffect transition="in" filter="wipe(down)">
                                      <p:cBhvr>
                                        <p:cTn id="26" dur="300"/>
                                        <p:tgtEl>
                                          <p:spTgt spid="13"/>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300"/>
                                        <p:tgtEl>
                                          <p:spTgt spid="16"/>
                                        </p:tgtEl>
                                        <p:attrNameLst>
                                          <p:attrName>ppt_y</p:attrName>
                                        </p:attrNameLst>
                                      </p:cBhvr>
                                      <p:tavLst>
                                        <p:tav tm="0">
                                          <p:val>
                                            <p:strVal val="#ppt_y-#ppt_h*1.125000"/>
                                          </p:val>
                                        </p:tav>
                                        <p:tav tm="100000">
                                          <p:val>
                                            <p:strVal val="#ppt_y"/>
                                          </p:val>
                                        </p:tav>
                                      </p:tavLst>
                                    </p:anim>
                                    <p:animEffect transition="in" filter="wipe(down)">
                                      <p:cBhvr>
                                        <p:cTn id="30" dur="300"/>
                                        <p:tgtEl>
                                          <p:spTgt spid="16"/>
                                        </p:tgtEl>
                                      </p:cBhvr>
                                    </p:animEffect>
                                  </p:childTnLst>
                                </p:cTn>
                              </p:par>
                            </p:childTnLst>
                          </p:cTn>
                        </p:par>
                        <p:par>
                          <p:cTn id="31" fill="hold">
                            <p:stCondLst>
                              <p:cond delay="900"/>
                            </p:stCondLst>
                            <p:childTnLst>
                              <p:par>
                                <p:cTn id="32" presetID="12" presetClass="entr" presetSubtype="1"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300"/>
                                        <p:tgtEl>
                                          <p:spTgt spid="14"/>
                                        </p:tgtEl>
                                        <p:attrNameLst>
                                          <p:attrName>ppt_y</p:attrName>
                                        </p:attrNameLst>
                                      </p:cBhvr>
                                      <p:tavLst>
                                        <p:tav tm="0">
                                          <p:val>
                                            <p:strVal val="#ppt_y-#ppt_h*1.125000"/>
                                          </p:val>
                                        </p:tav>
                                        <p:tav tm="100000">
                                          <p:val>
                                            <p:strVal val="#ppt_y"/>
                                          </p:val>
                                        </p:tav>
                                      </p:tavLst>
                                    </p:anim>
                                    <p:animEffect transition="in" filter="wipe(down)">
                                      <p:cBhvr>
                                        <p:cTn id="35" dur="300"/>
                                        <p:tgtEl>
                                          <p:spTgt spid="14"/>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300"/>
                                        <p:tgtEl>
                                          <p:spTgt spid="15"/>
                                        </p:tgtEl>
                                        <p:attrNameLst>
                                          <p:attrName>ppt_y</p:attrName>
                                        </p:attrNameLst>
                                      </p:cBhvr>
                                      <p:tavLst>
                                        <p:tav tm="0">
                                          <p:val>
                                            <p:strVal val="#ppt_y-#ppt_h*1.125000"/>
                                          </p:val>
                                        </p:tav>
                                        <p:tav tm="100000">
                                          <p:val>
                                            <p:strVal val="#ppt_y"/>
                                          </p:val>
                                        </p:tav>
                                      </p:tavLst>
                                    </p:anim>
                                    <p:animEffect transition="in" filter="wipe(down)">
                                      <p:cBhvr>
                                        <p:cTn id="39" dur="300"/>
                                        <p:tgtEl>
                                          <p:spTgt spid="15"/>
                                        </p:tgtEl>
                                      </p:cBhvr>
                                    </p:animEffect>
                                  </p:childTnLst>
                                </p:cTn>
                              </p:par>
                            </p:childTnLst>
                          </p:cTn>
                        </p:par>
                        <p:par>
                          <p:cTn id="40" fill="hold">
                            <p:stCondLst>
                              <p:cond delay="1200"/>
                            </p:stCondLst>
                            <p:childTnLst>
                              <p:par>
                                <p:cTn id="41" presetID="2" presetClass="entr" presetSubtype="4" fill="hold" grpId="0" nodeType="afterEffect">
                                  <p:stCondLst>
                                    <p:cond delay="25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250" fill="hold"/>
                                        <p:tgtEl>
                                          <p:spTgt spid="26"/>
                                        </p:tgtEl>
                                        <p:attrNameLst>
                                          <p:attrName>ppt_x</p:attrName>
                                        </p:attrNameLst>
                                      </p:cBhvr>
                                      <p:tavLst>
                                        <p:tav tm="0">
                                          <p:val>
                                            <p:strVal val="#ppt_x"/>
                                          </p:val>
                                        </p:tav>
                                        <p:tav tm="100000">
                                          <p:val>
                                            <p:strVal val="#ppt_x"/>
                                          </p:val>
                                        </p:tav>
                                      </p:tavLst>
                                    </p:anim>
                                    <p:anim calcmode="lin" valueType="num">
                                      <p:cBhvr additive="base">
                                        <p:cTn id="44" dur="250" fill="hold"/>
                                        <p:tgtEl>
                                          <p:spTgt spid="26"/>
                                        </p:tgtEl>
                                        <p:attrNameLst>
                                          <p:attrName>ppt_y</p:attrName>
                                        </p:attrNameLst>
                                      </p:cBhvr>
                                      <p:tavLst>
                                        <p:tav tm="0">
                                          <p:val>
                                            <p:strVal val="1+#ppt_h/2"/>
                                          </p:val>
                                        </p:tav>
                                        <p:tav tm="100000">
                                          <p:val>
                                            <p:strVal val="#ppt_y"/>
                                          </p:val>
                                        </p:tav>
                                      </p:tavLst>
                                    </p:anim>
                                  </p:childTnLst>
                                </p:cTn>
                              </p:par>
                            </p:childTnLst>
                          </p:cTn>
                        </p:par>
                        <p:par>
                          <p:cTn id="45" fill="hold">
                            <p:stCondLst>
                              <p:cond delay="1700"/>
                            </p:stCondLst>
                            <p:childTnLst>
                              <p:par>
                                <p:cTn id="46" presetID="2" presetClass="entr" presetSubtype="4"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250" fill="hold"/>
                                        <p:tgtEl>
                                          <p:spTgt spid="25"/>
                                        </p:tgtEl>
                                        <p:attrNameLst>
                                          <p:attrName>ppt_x</p:attrName>
                                        </p:attrNameLst>
                                      </p:cBhvr>
                                      <p:tavLst>
                                        <p:tav tm="0">
                                          <p:val>
                                            <p:strVal val="#ppt_x"/>
                                          </p:val>
                                        </p:tav>
                                        <p:tav tm="100000">
                                          <p:val>
                                            <p:strVal val="#ppt_x"/>
                                          </p:val>
                                        </p:tav>
                                      </p:tavLst>
                                    </p:anim>
                                    <p:anim calcmode="lin" valueType="num">
                                      <p:cBhvr additive="base">
                                        <p:cTn id="49" dur="250" fill="hold"/>
                                        <p:tgtEl>
                                          <p:spTgt spid="25"/>
                                        </p:tgtEl>
                                        <p:attrNameLst>
                                          <p:attrName>ppt_y</p:attrName>
                                        </p:attrNameLst>
                                      </p:cBhvr>
                                      <p:tavLst>
                                        <p:tav tm="0">
                                          <p:val>
                                            <p:strVal val="1+#ppt_h/2"/>
                                          </p:val>
                                        </p:tav>
                                        <p:tav tm="100000">
                                          <p:val>
                                            <p:strVal val="#ppt_y"/>
                                          </p:val>
                                        </p:tav>
                                      </p:tavLst>
                                    </p:anim>
                                  </p:childTnLst>
                                </p:cTn>
                              </p:par>
                            </p:childTnLst>
                          </p:cTn>
                        </p:par>
                        <p:par>
                          <p:cTn id="50" fill="hold">
                            <p:stCondLst>
                              <p:cond delay="1950"/>
                            </p:stCondLst>
                            <p:childTnLst>
                              <p:par>
                                <p:cTn id="51" presetID="2" presetClass="entr" presetSubtype="4"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250" fill="hold"/>
                                        <p:tgtEl>
                                          <p:spTgt spid="24"/>
                                        </p:tgtEl>
                                        <p:attrNameLst>
                                          <p:attrName>ppt_x</p:attrName>
                                        </p:attrNameLst>
                                      </p:cBhvr>
                                      <p:tavLst>
                                        <p:tav tm="0">
                                          <p:val>
                                            <p:strVal val="#ppt_x"/>
                                          </p:val>
                                        </p:tav>
                                        <p:tav tm="100000">
                                          <p:val>
                                            <p:strVal val="#ppt_x"/>
                                          </p:val>
                                        </p:tav>
                                      </p:tavLst>
                                    </p:anim>
                                    <p:anim calcmode="lin" valueType="num">
                                      <p:cBhvr additive="base">
                                        <p:cTn id="54" dur="250" fill="hold"/>
                                        <p:tgtEl>
                                          <p:spTgt spid="24"/>
                                        </p:tgtEl>
                                        <p:attrNameLst>
                                          <p:attrName>ppt_y</p:attrName>
                                        </p:attrNameLst>
                                      </p:cBhvr>
                                      <p:tavLst>
                                        <p:tav tm="0">
                                          <p:val>
                                            <p:strVal val="1+#ppt_h/2"/>
                                          </p:val>
                                        </p:tav>
                                        <p:tav tm="100000">
                                          <p:val>
                                            <p:strVal val="#ppt_y"/>
                                          </p:val>
                                        </p:tav>
                                      </p:tavLst>
                                    </p:anim>
                                  </p:childTnLst>
                                </p:cTn>
                              </p:par>
                            </p:childTnLst>
                          </p:cTn>
                        </p:par>
                        <p:par>
                          <p:cTn id="55" fill="hold">
                            <p:stCondLst>
                              <p:cond delay="2200"/>
                            </p:stCondLst>
                            <p:childTnLst>
                              <p:par>
                                <p:cTn id="56" presetID="2" presetClass="entr" presetSubtype="4"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250" fill="hold"/>
                                        <p:tgtEl>
                                          <p:spTgt spid="23"/>
                                        </p:tgtEl>
                                        <p:attrNameLst>
                                          <p:attrName>ppt_x</p:attrName>
                                        </p:attrNameLst>
                                      </p:cBhvr>
                                      <p:tavLst>
                                        <p:tav tm="0">
                                          <p:val>
                                            <p:strVal val="#ppt_x"/>
                                          </p:val>
                                        </p:tav>
                                        <p:tav tm="100000">
                                          <p:val>
                                            <p:strVal val="#ppt_x"/>
                                          </p:val>
                                        </p:tav>
                                      </p:tavLst>
                                    </p:anim>
                                    <p:anim calcmode="lin" valueType="num">
                                      <p:cBhvr additive="base">
                                        <p:cTn id="59" dur="250" fill="hold"/>
                                        <p:tgtEl>
                                          <p:spTgt spid="23"/>
                                        </p:tgtEl>
                                        <p:attrNameLst>
                                          <p:attrName>ppt_y</p:attrName>
                                        </p:attrNameLst>
                                      </p:cBhvr>
                                      <p:tavLst>
                                        <p:tav tm="0">
                                          <p:val>
                                            <p:strVal val="1+#ppt_h/2"/>
                                          </p:val>
                                        </p:tav>
                                        <p:tav tm="100000">
                                          <p:val>
                                            <p:strVal val="#ppt_y"/>
                                          </p:val>
                                        </p:tav>
                                      </p:tavLst>
                                    </p:anim>
                                  </p:childTnLst>
                                </p:cTn>
                              </p:par>
                            </p:childTnLst>
                          </p:cTn>
                        </p:par>
                        <p:par>
                          <p:cTn id="60" fill="hold">
                            <p:stCondLst>
                              <p:cond delay="2450"/>
                            </p:stCondLst>
                            <p:childTnLst>
                              <p:par>
                                <p:cTn id="61" presetID="22" presetClass="entr" presetSubtype="8"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500"/>
                                        <p:tgtEl>
                                          <p:spTgt spid="27"/>
                                        </p:tgtEl>
                                      </p:cBhvr>
                                    </p:animEffect>
                                  </p:childTnLst>
                                </p:cTn>
                              </p:par>
                            </p:childTnLst>
                          </p:cTn>
                        </p:par>
                        <p:par>
                          <p:cTn id="64" fill="hold">
                            <p:stCondLst>
                              <p:cond delay="2950"/>
                            </p:stCondLst>
                            <p:childTnLst>
                              <p:par>
                                <p:cTn id="65" presetID="22" presetClass="entr" presetSubtype="8"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par>
                          <p:cTn id="71" fill="hold">
                            <p:stCondLst>
                              <p:cond delay="34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450"/>
                                        <p:tgtEl>
                                          <p:spTgt spid="30"/>
                                        </p:tgtEl>
                                      </p:cBhvr>
                                    </p:animEffect>
                                  </p:childTnLst>
                                </p:cTn>
                              </p:par>
                            </p:childTnLst>
                          </p:cTn>
                        </p:par>
                        <p:par>
                          <p:cTn id="75" fill="hold">
                            <p:stCondLst>
                              <p:cond delay="3900"/>
                            </p:stCondLst>
                            <p:childTnLst>
                              <p:par>
                                <p:cTn id="76" presetID="22" presetClass="entr" presetSubtype="8"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left)">
                                      <p:cBhvr>
                                        <p:cTn id="78" dur="500"/>
                                        <p:tgtEl>
                                          <p:spTgt spid="31"/>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childTnLst>
                          </p:cTn>
                        </p:par>
                        <p:par>
                          <p:cTn id="82" fill="hold">
                            <p:stCondLst>
                              <p:cond delay="4400"/>
                            </p:stCondLst>
                            <p:childTnLst>
                              <p:par>
                                <p:cTn id="83" presetID="22" presetClass="entr" presetSubtype="8" fill="hold"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350"/>
                                        <p:tgtEl>
                                          <p:spTgt spid="37"/>
                                        </p:tgtEl>
                                      </p:cBhvr>
                                    </p:animEffect>
                                  </p:childTnLst>
                                </p:cTn>
                              </p:par>
                            </p:childTnLst>
                          </p:cTn>
                        </p:par>
                        <p:par>
                          <p:cTn id="86" fill="hold">
                            <p:stCondLst>
                              <p:cond delay="4750"/>
                            </p:stCondLst>
                            <p:childTnLst>
                              <p:par>
                                <p:cTn id="87" presetID="22" presetClass="entr" presetSubtype="8"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left)">
                                      <p:cBhvr>
                                        <p:cTn id="89" dur="500"/>
                                        <p:tgtEl>
                                          <p:spTgt spid="39"/>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wipe(left)">
                                      <p:cBhvr>
                                        <p:cTn id="92" dur="500"/>
                                        <p:tgtEl>
                                          <p:spTgt spid="40"/>
                                        </p:tgtEl>
                                      </p:cBhvr>
                                    </p:animEffect>
                                  </p:childTnLst>
                                </p:cTn>
                              </p:par>
                            </p:childTnLst>
                          </p:cTn>
                        </p:par>
                        <p:par>
                          <p:cTn id="93" fill="hold">
                            <p:stCondLst>
                              <p:cond delay="5250"/>
                            </p:stCondLst>
                            <p:childTnLst>
                              <p:par>
                                <p:cTn id="94" presetID="22" presetClass="entr" presetSubtype="8" fill="hold" nodeType="after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wipe(left)">
                                      <p:cBhvr>
                                        <p:cTn id="96" dur="250"/>
                                        <p:tgtEl>
                                          <p:spTgt spid="38"/>
                                        </p:tgtEl>
                                      </p:cBhvr>
                                    </p:animEffect>
                                  </p:childTnLst>
                                </p:cTn>
                              </p:par>
                            </p:childTnLst>
                          </p:cTn>
                        </p:par>
                        <p:par>
                          <p:cTn id="97" fill="hold">
                            <p:stCondLst>
                              <p:cond delay="5500"/>
                            </p:stCondLst>
                            <p:childTnLst>
                              <p:par>
                                <p:cTn id="98" presetID="22" presetClass="entr" presetSubtype="8" fill="hold" grpId="0" nodeType="after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500"/>
                                        <p:tgtEl>
                                          <p:spTgt spid="41"/>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wipe(left)">
                                      <p:cBhvr>
                                        <p:cTn id="103" dur="500"/>
                                        <p:tgtEl>
                                          <p:spTgt spid="42"/>
                                        </p:tgtEl>
                                      </p:cBhvr>
                                    </p:animEffect>
                                  </p:childTnLst>
                                </p:cTn>
                              </p:par>
                            </p:childTnLst>
                          </p:cTn>
                        </p:par>
                        <p:par>
                          <p:cTn id="104" fill="hold">
                            <p:stCondLst>
                              <p:cond delay="6000"/>
                            </p:stCondLst>
                            <p:childTnLst>
                              <p:par>
                                <p:cTn id="105" presetID="10" presetClass="entr" presetSubtype="0" fill="hold" grpId="0"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16" grpId="0"/>
      <p:bldP spid="17" grpId="0"/>
      <p:bldP spid="21" grpId="0"/>
      <p:bldP spid="23" grpId="0" animBg="1"/>
      <p:bldP spid="24" grpId="0" animBg="1"/>
      <p:bldP spid="25" grpId="0" animBg="1"/>
      <p:bldP spid="26" grpId="0" animBg="1"/>
      <p:bldP spid="27" grpId="0" animBg="1"/>
      <p:bldP spid="28" grpId="0"/>
      <p:bldP spid="29" grpId="0"/>
      <p:bldP spid="30" grpId="0" animBg="1"/>
      <p:bldP spid="31" grpId="0"/>
      <p:bldP spid="36" grpId="0"/>
      <p:bldP spid="39" grpId="0"/>
      <p:bldP spid="40" grpId="0"/>
      <p:bldP spid="41" grpId="0"/>
      <p:bldP spid="42"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模型概述</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81" name="TextBox 8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80" name="TextBox 79"/>
          <p:cNvSpPr txBox="1"/>
          <p:nvPr/>
        </p:nvSpPr>
        <p:spPr>
          <a:xfrm>
            <a:off x="841003" y="1340768"/>
            <a:ext cx="10441160" cy="584775"/>
          </a:xfrm>
          <a:prstGeom prst="rect">
            <a:avLst/>
          </a:prstGeom>
          <a:noFill/>
        </p:spPr>
        <p:txBody>
          <a:bodyPr wrap="square" rtlCol="0">
            <a:spAutoFit/>
          </a:bodyPr>
          <a:lstStyle/>
          <a:p>
            <a:r>
              <a:rPr lang="en-US" altLang="zh-CN" sz="3200" b="1" dirty="0">
                <a:solidFill>
                  <a:schemeClr val="accent5">
                    <a:lumMod val="75000"/>
                  </a:schemeClr>
                </a:solidFill>
                <a:latin typeface="微软雅黑" pitchFamily="34" charset="-122"/>
                <a:ea typeface="微软雅黑" pitchFamily="34" charset="-122"/>
              </a:rPr>
              <a:t>1</a:t>
            </a:r>
            <a:r>
              <a:rPr lang="en-US" altLang="zh-CN" sz="3200" b="1" dirty="0" smtClean="0">
                <a:solidFill>
                  <a:schemeClr val="accent5">
                    <a:lumMod val="75000"/>
                  </a:schemeClr>
                </a:solidFill>
                <a:latin typeface="微软雅黑" pitchFamily="34" charset="-122"/>
                <a:ea typeface="微软雅黑" pitchFamily="34" charset="-122"/>
              </a:rPr>
              <a:t>.</a:t>
            </a:r>
            <a:r>
              <a:rPr lang="zh-CN" altLang="en-US" sz="3200" b="1" dirty="0" smtClean="0">
                <a:solidFill>
                  <a:schemeClr val="accent5">
                    <a:lumMod val="75000"/>
                  </a:schemeClr>
                </a:solidFill>
                <a:latin typeface="微软雅黑" pitchFamily="34" charset="-122"/>
                <a:ea typeface="微软雅黑" pitchFamily="34" charset="-122"/>
              </a:rPr>
              <a:t>模型中实现个体交互的方式</a:t>
            </a:r>
            <a:endParaRPr lang="zh-CN" altLang="en-US" sz="3200" b="1" dirty="0">
              <a:solidFill>
                <a:schemeClr val="accent5">
                  <a:lumMod val="75000"/>
                </a:schemeClr>
              </a:solidFill>
              <a:latin typeface="微软雅黑" pitchFamily="34" charset="-122"/>
              <a:ea typeface="微软雅黑" pitchFamily="34" charset="-122"/>
            </a:endParaRPr>
          </a:p>
        </p:txBody>
      </p:sp>
      <p:sp>
        <p:nvSpPr>
          <p:cNvPr id="82" name="TextBox 81"/>
          <p:cNvSpPr txBox="1"/>
          <p:nvPr/>
        </p:nvSpPr>
        <p:spPr>
          <a:xfrm>
            <a:off x="913011" y="3645024"/>
            <a:ext cx="8136904" cy="584775"/>
          </a:xfrm>
          <a:prstGeom prst="rect">
            <a:avLst/>
          </a:prstGeom>
          <a:noFill/>
        </p:spPr>
        <p:txBody>
          <a:bodyPr wrap="square" rtlCol="0">
            <a:spAutoFit/>
          </a:bodyPr>
          <a:lstStyle/>
          <a:p>
            <a:r>
              <a:rPr lang="en-US" altLang="zh-CN" sz="3200" b="1" dirty="0">
                <a:solidFill>
                  <a:schemeClr val="accent5">
                    <a:lumMod val="75000"/>
                  </a:schemeClr>
                </a:solidFill>
                <a:latin typeface="微软雅黑" pitchFamily="34" charset="-122"/>
                <a:ea typeface="微软雅黑" pitchFamily="34" charset="-122"/>
              </a:rPr>
              <a:t>2</a:t>
            </a:r>
            <a:r>
              <a:rPr lang="en-US" altLang="zh-CN" sz="3200" b="1" dirty="0" smtClean="0">
                <a:solidFill>
                  <a:schemeClr val="accent5">
                    <a:lumMod val="75000"/>
                  </a:schemeClr>
                </a:solidFill>
                <a:latin typeface="微软雅黑" pitchFamily="34" charset="-122"/>
                <a:ea typeface="微软雅黑" pitchFamily="34" charset="-122"/>
              </a:rPr>
              <a:t>.</a:t>
            </a:r>
            <a:r>
              <a:rPr lang="zh-CN" altLang="en-US" sz="3200" b="1" dirty="0" smtClean="0">
                <a:solidFill>
                  <a:schemeClr val="accent5">
                    <a:lumMod val="75000"/>
                  </a:schemeClr>
                </a:solidFill>
                <a:latin typeface="微软雅黑" pitchFamily="34" charset="-122"/>
                <a:ea typeface="微软雅黑" pitchFamily="34" charset="-122"/>
              </a:rPr>
              <a:t>衡量群体有序程度的指标</a:t>
            </a:r>
            <a:endParaRPr lang="zh-CN" altLang="en-US" sz="3200" b="1" dirty="0">
              <a:solidFill>
                <a:schemeClr val="accent5">
                  <a:lumMod val="75000"/>
                </a:schemeClr>
              </a:solidFill>
              <a:latin typeface="微软雅黑" pitchFamily="34" charset="-122"/>
              <a:ea typeface="微软雅黑" pitchFamily="34"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852156063"/>
              </p:ext>
            </p:extLst>
          </p:nvPr>
        </p:nvGraphicFramePr>
        <p:xfrm>
          <a:off x="2425179" y="1988840"/>
          <a:ext cx="3024336" cy="1534737"/>
        </p:xfrm>
        <a:graphic>
          <a:graphicData uri="http://schemas.openxmlformats.org/presentationml/2006/ole">
            <mc:AlternateContent xmlns:mc="http://schemas.openxmlformats.org/markup-compatibility/2006">
              <mc:Choice xmlns:v="urn:schemas-microsoft-com:vml" Requires="v">
                <p:oleObj spid="_x0000_s1048" name="Equation" r:id="rId5" imgW="850680" imgH="431640" progId="Equation.DSMT4">
                  <p:embed/>
                </p:oleObj>
              </mc:Choice>
              <mc:Fallback>
                <p:oleObj name="Equation" r:id="rId5" imgW="850680" imgH="431640" progId="Equation.DSMT4">
                  <p:embed/>
                  <p:pic>
                    <p:nvPicPr>
                      <p:cNvPr id="0" name=""/>
                      <p:cNvPicPr/>
                      <p:nvPr/>
                    </p:nvPicPr>
                    <p:blipFill>
                      <a:blip r:embed="rId6"/>
                      <a:stretch>
                        <a:fillRect/>
                      </a:stretch>
                    </p:blipFill>
                    <p:spPr>
                      <a:xfrm>
                        <a:off x="2425179" y="1988840"/>
                        <a:ext cx="3024336" cy="153473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786411589"/>
              </p:ext>
            </p:extLst>
          </p:nvPr>
        </p:nvGraphicFramePr>
        <p:xfrm>
          <a:off x="2353171" y="4437112"/>
          <a:ext cx="3816424" cy="1690821"/>
        </p:xfrm>
        <a:graphic>
          <a:graphicData uri="http://schemas.openxmlformats.org/presentationml/2006/ole">
            <mc:AlternateContent xmlns:mc="http://schemas.openxmlformats.org/markup-compatibility/2006">
              <mc:Choice xmlns:v="urn:schemas-microsoft-com:vml" Requires="v">
                <p:oleObj spid="_x0000_s1049" name="Equation" r:id="rId7" imgW="1002960" imgH="444240" progId="Equation.DSMT4">
                  <p:embed/>
                </p:oleObj>
              </mc:Choice>
              <mc:Fallback>
                <p:oleObj name="Equation" r:id="rId7" imgW="1002960" imgH="444240" progId="Equation.DSMT4">
                  <p:embed/>
                  <p:pic>
                    <p:nvPicPr>
                      <p:cNvPr id="0" name=""/>
                      <p:cNvPicPr/>
                      <p:nvPr/>
                    </p:nvPicPr>
                    <p:blipFill>
                      <a:blip r:embed="rId8"/>
                      <a:stretch>
                        <a:fillRect/>
                      </a:stretch>
                    </p:blipFill>
                    <p:spPr>
                      <a:xfrm>
                        <a:off x="2353171" y="4437112"/>
                        <a:ext cx="3816424" cy="1690821"/>
                      </a:xfrm>
                      <a:prstGeom prst="rect">
                        <a:avLst/>
                      </a:prstGeom>
                    </p:spPr>
                  </p:pic>
                </p:oleObj>
              </mc:Fallback>
            </mc:AlternateContent>
          </a:graphicData>
        </a:graphic>
      </p:graphicFrame>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3771" y="1700808"/>
            <a:ext cx="3686690" cy="3639058"/>
          </a:xfrm>
          <a:prstGeom prst="rect">
            <a:avLst/>
          </a:prstGeom>
        </p:spPr>
      </p:pic>
    </p:spTree>
    <p:extLst>
      <p:ext uri="{BB962C8B-B14F-4D97-AF65-F5344CB8AC3E}">
        <p14:creationId xmlns:p14="http://schemas.microsoft.com/office/powerpoint/2010/main" val="455920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9" name="TextBox 58"/>
          <p:cNvSpPr txBox="1"/>
          <p:nvPr/>
        </p:nvSpPr>
        <p:spPr>
          <a:xfrm>
            <a:off x="5377507" y="1115452"/>
            <a:ext cx="1476879" cy="369332"/>
          </a:xfrm>
          <a:prstGeom prst="rect">
            <a:avLst/>
          </a:prstGeom>
          <a:noFill/>
        </p:spPr>
        <p:txBody>
          <a:bodyPr wrap="none" rtlCol="0">
            <a:spAutoFit/>
          </a:bodyPr>
          <a:lstStyle/>
          <a:p>
            <a:r>
              <a:rPr lang="en-US" altLang="zh-CN" b="1" dirty="0" smtClean="0">
                <a:solidFill>
                  <a:schemeClr val="accent5">
                    <a:lumMod val="60000"/>
                    <a:lumOff val="40000"/>
                  </a:schemeClr>
                </a:solidFill>
                <a:latin typeface="微软雅黑" pitchFamily="34" charset="-122"/>
                <a:ea typeface="微软雅黑" pitchFamily="34" charset="-122"/>
              </a:rPr>
              <a:t>CONTENTS</a:t>
            </a:r>
            <a:endParaRPr lang="zh-CN" altLang="en-US" b="1" dirty="0">
              <a:solidFill>
                <a:schemeClr val="accent5">
                  <a:lumMod val="60000"/>
                  <a:lumOff val="40000"/>
                </a:schemeClr>
              </a:solidFill>
              <a:latin typeface="微软雅黑" pitchFamily="34" charset="-122"/>
              <a:ea typeface="微软雅黑" pitchFamily="34" charset="-122"/>
            </a:endParaRPr>
          </a:p>
        </p:txBody>
      </p:sp>
      <p:sp>
        <p:nvSpPr>
          <p:cNvPr id="60" name="Freeform 5"/>
          <p:cNvSpPr>
            <a:spLocks/>
          </p:cNvSpPr>
          <p:nvPr/>
        </p:nvSpPr>
        <p:spPr bwMode="auto">
          <a:xfrm>
            <a:off x="4832905" y="0"/>
            <a:ext cx="2529366"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rgbClr val="31859C"/>
              </a:solidFill>
            </a:endParaRPr>
          </a:p>
        </p:txBody>
      </p:sp>
      <p:sp>
        <p:nvSpPr>
          <p:cNvPr id="61" name="TextBox 60"/>
          <p:cNvSpPr txBox="1"/>
          <p:nvPr/>
        </p:nvSpPr>
        <p:spPr>
          <a:xfrm>
            <a:off x="5340497" y="260648"/>
            <a:ext cx="1481496" cy="769441"/>
          </a:xfrm>
          <a:prstGeom prst="rect">
            <a:avLst/>
          </a:prstGeom>
          <a:noFill/>
        </p:spPr>
        <p:txBody>
          <a:bodyPr wrap="none" rtlCol="0">
            <a:spAutoFit/>
          </a:bodyPr>
          <a:lstStyle/>
          <a:p>
            <a:pPr algn="ctr"/>
            <a:r>
              <a:rPr lang="zh-CN" altLang="en-US" sz="4400" b="1" dirty="0" smtClean="0">
                <a:solidFill>
                  <a:schemeClr val="accent5">
                    <a:lumMod val="60000"/>
                    <a:lumOff val="40000"/>
                  </a:schemeClr>
                </a:solidFill>
                <a:latin typeface="微软雅黑" pitchFamily="34" charset="-122"/>
                <a:ea typeface="微软雅黑" pitchFamily="34" charset="-122"/>
              </a:rPr>
              <a:t>目 录</a:t>
            </a:r>
            <a:endParaRPr lang="zh-CN" altLang="en-US" sz="4400" b="1" dirty="0">
              <a:solidFill>
                <a:schemeClr val="accent5">
                  <a:lumMod val="60000"/>
                  <a:lumOff val="40000"/>
                </a:schemeClr>
              </a:solidFill>
              <a:latin typeface="微软雅黑" pitchFamily="34" charset="-122"/>
              <a:ea typeface="微软雅黑" pitchFamily="34" charset="-122"/>
            </a:endParaRPr>
          </a:p>
        </p:txBody>
      </p:sp>
      <p:sp>
        <p:nvSpPr>
          <p:cNvPr id="62" name="Freeform 5"/>
          <p:cNvSpPr>
            <a:spLocks/>
          </p:cNvSpPr>
          <p:nvPr/>
        </p:nvSpPr>
        <p:spPr bwMode="auto">
          <a:xfrm>
            <a:off x="1889261"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
          <p:cNvSpPr>
            <a:spLocks/>
          </p:cNvSpPr>
          <p:nvPr/>
        </p:nvSpPr>
        <p:spPr bwMode="auto">
          <a:xfrm>
            <a:off x="368250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
          <p:cNvSpPr>
            <a:spLocks/>
          </p:cNvSpPr>
          <p:nvPr/>
        </p:nvSpPr>
        <p:spPr bwMode="auto">
          <a:xfrm>
            <a:off x="5457799"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
          <p:cNvSpPr>
            <a:spLocks/>
          </p:cNvSpPr>
          <p:nvPr/>
        </p:nvSpPr>
        <p:spPr bwMode="auto">
          <a:xfrm>
            <a:off x="7217853"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
          <p:cNvSpPr>
            <a:spLocks/>
          </p:cNvSpPr>
          <p:nvPr/>
        </p:nvSpPr>
        <p:spPr bwMode="auto">
          <a:xfrm>
            <a:off x="894604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26"/>
          <p:cNvSpPr>
            <a:spLocks noChangeAspect="1" noEditPoints="1"/>
          </p:cNvSpPr>
          <p:nvPr/>
        </p:nvSpPr>
        <p:spPr bwMode="auto">
          <a:xfrm>
            <a:off x="2319973" y="3312537"/>
            <a:ext cx="452469" cy="566177"/>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68" name="Freeform 261"/>
          <p:cNvSpPr>
            <a:spLocks/>
          </p:cNvSpPr>
          <p:nvPr/>
        </p:nvSpPr>
        <p:spPr bwMode="auto">
          <a:xfrm>
            <a:off x="4036580" y="3345644"/>
            <a:ext cx="619856" cy="619856"/>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endParaRPr>
          </a:p>
        </p:txBody>
      </p:sp>
      <p:grpSp>
        <p:nvGrpSpPr>
          <p:cNvPr id="69" name="组合 68"/>
          <p:cNvGrpSpPr>
            <a:grpSpLocks noChangeAspect="1"/>
          </p:cNvGrpSpPr>
          <p:nvPr/>
        </p:nvGrpSpPr>
        <p:grpSpPr>
          <a:xfrm>
            <a:off x="5805530" y="3324324"/>
            <a:ext cx="632543" cy="542603"/>
            <a:chOff x="5084763" y="971548"/>
            <a:chExt cx="323865" cy="277813"/>
          </a:xfrm>
          <a:solidFill>
            <a:schemeClr val="accent5">
              <a:lumMod val="60000"/>
              <a:lumOff val="40000"/>
            </a:schemeClr>
          </a:solidFill>
        </p:grpSpPr>
        <p:sp>
          <p:nvSpPr>
            <p:cNvPr id="7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grpSp>
      <p:sp>
        <p:nvSpPr>
          <p:cNvPr id="73" name="Freeform 9"/>
          <p:cNvSpPr>
            <a:spLocks noEditPoints="1"/>
          </p:cNvSpPr>
          <p:nvPr/>
        </p:nvSpPr>
        <p:spPr bwMode="auto">
          <a:xfrm rot="19469485">
            <a:off x="7569286" y="3263445"/>
            <a:ext cx="626398" cy="66746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34495E"/>
              </a:solidFill>
            </a:endParaRPr>
          </a:p>
        </p:txBody>
      </p:sp>
      <p:sp>
        <p:nvSpPr>
          <p:cNvPr id="74" name="Freeform 206"/>
          <p:cNvSpPr>
            <a:spLocks noChangeAspect="1" noEditPoints="1"/>
          </p:cNvSpPr>
          <p:nvPr/>
        </p:nvSpPr>
        <p:spPr bwMode="auto">
          <a:xfrm>
            <a:off x="9378078" y="3299323"/>
            <a:ext cx="463940" cy="5608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75" name="矩形 74"/>
          <p:cNvSpPr/>
          <p:nvPr/>
        </p:nvSpPr>
        <p:spPr>
          <a:xfrm>
            <a:off x="2094016" y="4270669"/>
            <a:ext cx="984180"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p>
          <a:p>
            <a:pPr algn="ctr">
              <a:spcBef>
                <a:spcPts val="500"/>
              </a:spcBef>
              <a:spcAft>
                <a:spcPts val="0"/>
              </a:spcAft>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F</a:t>
            </a: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oreword</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矩形 75"/>
          <p:cNvSpPr/>
          <p:nvPr/>
        </p:nvSpPr>
        <p:spPr>
          <a:xfrm>
            <a:off x="3734871"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命题背景</a:t>
            </a:r>
          </a:p>
          <a:p>
            <a:pPr algn="ctr">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Background</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矩形 76"/>
          <p:cNvSpPr/>
          <p:nvPr/>
        </p:nvSpPr>
        <p:spPr>
          <a:xfrm>
            <a:off x="5511610"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p>
          <a:p>
            <a:pPr algn="ctr">
              <a:spcBef>
                <a:spcPts val="500"/>
              </a:spcBef>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综述</a:t>
            </a:r>
            <a:endPar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Description</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矩形 77"/>
          <p:cNvSpPr/>
          <p:nvPr/>
        </p:nvSpPr>
        <p:spPr>
          <a:xfrm>
            <a:off x="7325375"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04</a:t>
            </a: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成果应用</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Achievement</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矩形 78"/>
          <p:cNvSpPr/>
          <p:nvPr/>
        </p:nvSpPr>
        <p:spPr>
          <a:xfrm>
            <a:off x="9098806" y="4301447"/>
            <a:ext cx="1210588"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05</a:t>
            </a:r>
          </a:p>
          <a:p>
            <a:pPr algn="ctr">
              <a:spcBef>
                <a:spcPts val="500"/>
              </a:spcBef>
              <a:spcAft>
                <a:spcPts val="0"/>
              </a:spcAft>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Summary</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2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026617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528"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anim calcmode="lin" valueType="num">
                                      <p:cBhvr>
                                        <p:cTn id="25" dur="500" fill="hold"/>
                                        <p:tgtEl>
                                          <p:spTgt spid="62"/>
                                        </p:tgtEl>
                                        <p:attrNameLst>
                                          <p:attrName>ppt_x</p:attrName>
                                        </p:attrNameLst>
                                      </p:cBhvr>
                                      <p:tavLst>
                                        <p:tav tm="0">
                                          <p:val>
                                            <p:fltVal val="0.5"/>
                                          </p:val>
                                        </p:tav>
                                        <p:tav tm="100000">
                                          <p:val>
                                            <p:strVal val="#ppt_x"/>
                                          </p:val>
                                        </p:tav>
                                      </p:tavLst>
                                    </p:anim>
                                    <p:anim calcmode="lin" valueType="num">
                                      <p:cBhvr>
                                        <p:cTn id="26" dur="500" fill="hold"/>
                                        <p:tgtEl>
                                          <p:spTgt spid="62"/>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100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Effect transition="in" filter="fade">
                                      <p:cBhvr>
                                        <p:cTn id="31" dur="500"/>
                                        <p:tgtEl>
                                          <p:spTgt spid="63"/>
                                        </p:tgtEl>
                                      </p:cBhvr>
                                    </p:animEffect>
                                    <p:anim calcmode="lin" valueType="num">
                                      <p:cBhvr>
                                        <p:cTn id="32" dur="500" fill="hold"/>
                                        <p:tgtEl>
                                          <p:spTgt spid="63"/>
                                        </p:tgtEl>
                                        <p:attrNameLst>
                                          <p:attrName>ppt_x</p:attrName>
                                        </p:attrNameLst>
                                      </p:cBhvr>
                                      <p:tavLst>
                                        <p:tav tm="0">
                                          <p:val>
                                            <p:fltVal val="0.5"/>
                                          </p:val>
                                        </p:tav>
                                        <p:tav tm="100000">
                                          <p:val>
                                            <p:strVal val="#ppt_x"/>
                                          </p:val>
                                        </p:tav>
                                      </p:tavLst>
                                    </p:anim>
                                    <p:anim calcmode="lin" valueType="num">
                                      <p:cBhvr>
                                        <p:cTn id="33" dur="500" fill="hold"/>
                                        <p:tgtEl>
                                          <p:spTgt spid="63"/>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1000"/>
                                  </p:stCondLst>
                                  <p:childTnLst>
                                    <p:set>
                                      <p:cBhvr>
                                        <p:cTn id="35" dur="1" fill="hold">
                                          <p:stCondLst>
                                            <p:cond delay="0"/>
                                          </p:stCondLst>
                                        </p:cTn>
                                        <p:tgtEl>
                                          <p:spTgt spid="64"/>
                                        </p:tgtEl>
                                        <p:attrNameLst>
                                          <p:attrName>style.visibility</p:attrName>
                                        </p:attrNameLst>
                                      </p:cBhvr>
                                      <p:to>
                                        <p:strVal val="visible"/>
                                      </p:to>
                                    </p:set>
                                    <p:anim calcmode="lin" valueType="num">
                                      <p:cBhvr>
                                        <p:cTn id="36" dur="500" fill="hold"/>
                                        <p:tgtEl>
                                          <p:spTgt spid="64"/>
                                        </p:tgtEl>
                                        <p:attrNameLst>
                                          <p:attrName>ppt_w</p:attrName>
                                        </p:attrNameLst>
                                      </p:cBhvr>
                                      <p:tavLst>
                                        <p:tav tm="0">
                                          <p:val>
                                            <p:fltVal val="0"/>
                                          </p:val>
                                        </p:tav>
                                        <p:tav tm="100000">
                                          <p:val>
                                            <p:strVal val="#ppt_w"/>
                                          </p:val>
                                        </p:tav>
                                      </p:tavLst>
                                    </p:anim>
                                    <p:anim calcmode="lin" valueType="num">
                                      <p:cBhvr>
                                        <p:cTn id="37" dur="500" fill="hold"/>
                                        <p:tgtEl>
                                          <p:spTgt spid="64"/>
                                        </p:tgtEl>
                                        <p:attrNameLst>
                                          <p:attrName>ppt_h</p:attrName>
                                        </p:attrNameLst>
                                      </p:cBhvr>
                                      <p:tavLst>
                                        <p:tav tm="0">
                                          <p:val>
                                            <p:fltVal val="0"/>
                                          </p:val>
                                        </p:tav>
                                        <p:tav tm="100000">
                                          <p:val>
                                            <p:strVal val="#ppt_h"/>
                                          </p:val>
                                        </p:tav>
                                      </p:tavLst>
                                    </p:anim>
                                    <p:animEffect transition="in" filter="fade">
                                      <p:cBhvr>
                                        <p:cTn id="38" dur="500"/>
                                        <p:tgtEl>
                                          <p:spTgt spid="64"/>
                                        </p:tgtEl>
                                      </p:cBhvr>
                                    </p:animEffect>
                                    <p:anim calcmode="lin" valueType="num">
                                      <p:cBhvr>
                                        <p:cTn id="39" dur="500" fill="hold"/>
                                        <p:tgtEl>
                                          <p:spTgt spid="64"/>
                                        </p:tgtEl>
                                        <p:attrNameLst>
                                          <p:attrName>ppt_x</p:attrName>
                                        </p:attrNameLst>
                                      </p:cBhvr>
                                      <p:tavLst>
                                        <p:tav tm="0">
                                          <p:val>
                                            <p:fltVal val="0.5"/>
                                          </p:val>
                                        </p:tav>
                                        <p:tav tm="100000">
                                          <p:val>
                                            <p:strVal val="#ppt_x"/>
                                          </p:val>
                                        </p:tav>
                                      </p:tavLst>
                                    </p:anim>
                                    <p:anim calcmode="lin" valueType="num">
                                      <p:cBhvr>
                                        <p:cTn id="40" dur="500" fill="hold"/>
                                        <p:tgtEl>
                                          <p:spTgt spid="64"/>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1000"/>
                                  </p:stCondLst>
                                  <p:childTnLst>
                                    <p:set>
                                      <p:cBhvr>
                                        <p:cTn id="42" dur="1" fill="hold">
                                          <p:stCondLst>
                                            <p:cond delay="0"/>
                                          </p:stCondLst>
                                        </p:cTn>
                                        <p:tgtEl>
                                          <p:spTgt spid="65"/>
                                        </p:tgtEl>
                                        <p:attrNameLst>
                                          <p:attrName>style.visibility</p:attrName>
                                        </p:attrNameLst>
                                      </p:cBhvr>
                                      <p:to>
                                        <p:strVal val="visible"/>
                                      </p:to>
                                    </p:set>
                                    <p:anim calcmode="lin" valueType="num">
                                      <p:cBhvr>
                                        <p:cTn id="43" dur="500" fill="hold"/>
                                        <p:tgtEl>
                                          <p:spTgt spid="65"/>
                                        </p:tgtEl>
                                        <p:attrNameLst>
                                          <p:attrName>ppt_w</p:attrName>
                                        </p:attrNameLst>
                                      </p:cBhvr>
                                      <p:tavLst>
                                        <p:tav tm="0">
                                          <p:val>
                                            <p:fltVal val="0"/>
                                          </p:val>
                                        </p:tav>
                                        <p:tav tm="100000">
                                          <p:val>
                                            <p:strVal val="#ppt_w"/>
                                          </p:val>
                                        </p:tav>
                                      </p:tavLst>
                                    </p:anim>
                                    <p:anim calcmode="lin" valueType="num">
                                      <p:cBhvr>
                                        <p:cTn id="44" dur="500" fill="hold"/>
                                        <p:tgtEl>
                                          <p:spTgt spid="65"/>
                                        </p:tgtEl>
                                        <p:attrNameLst>
                                          <p:attrName>ppt_h</p:attrName>
                                        </p:attrNameLst>
                                      </p:cBhvr>
                                      <p:tavLst>
                                        <p:tav tm="0">
                                          <p:val>
                                            <p:fltVal val="0"/>
                                          </p:val>
                                        </p:tav>
                                        <p:tav tm="100000">
                                          <p:val>
                                            <p:strVal val="#ppt_h"/>
                                          </p:val>
                                        </p:tav>
                                      </p:tavLst>
                                    </p:anim>
                                    <p:animEffect transition="in" filter="fade">
                                      <p:cBhvr>
                                        <p:cTn id="45" dur="500"/>
                                        <p:tgtEl>
                                          <p:spTgt spid="65"/>
                                        </p:tgtEl>
                                      </p:cBhvr>
                                    </p:animEffect>
                                    <p:anim calcmode="lin" valueType="num">
                                      <p:cBhvr>
                                        <p:cTn id="46" dur="500" fill="hold"/>
                                        <p:tgtEl>
                                          <p:spTgt spid="65"/>
                                        </p:tgtEl>
                                        <p:attrNameLst>
                                          <p:attrName>ppt_x</p:attrName>
                                        </p:attrNameLst>
                                      </p:cBhvr>
                                      <p:tavLst>
                                        <p:tav tm="0">
                                          <p:val>
                                            <p:fltVal val="0.5"/>
                                          </p:val>
                                        </p:tav>
                                        <p:tav tm="100000">
                                          <p:val>
                                            <p:strVal val="#ppt_x"/>
                                          </p:val>
                                        </p:tav>
                                      </p:tavLst>
                                    </p:anim>
                                    <p:anim calcmode="lin" valueType="num">
                                      <p:cBhvr>
                                        <p:cTn id="47" dur="500" fill="hold"/>
                                        <p:tgtEl>
                                          <p:spTgt spid="65"/>
                                        </p:tgtEl>
                                        <p:attrNameLst>
                                          <p:attrName>ppt_y</p:attrName>
                                        </p:attrNameLst>
                                      </p:cBhvr>
                                      <p:tavLst>
                                        <p:tav tm="0">
                                          <p:val>
                                            <p:fltVal val="0.5"/>
                                          </p:val>
                                        </p:tav>
                                        <p:tav tm="100000">
                                          <p:val>
                                            <p:strVal val="#ppt_y"/>
                                          </p:val>
                                        </p:tav>
                                      </p:tavLst>
                                    </p:anim>
                                  </p:childTnLst>
                                </p:cTn>
                              </p:par>
                              <p:par>
                                <p:cTn id="48" presetID="53" presetClass="entr" presetSubtype="528" fill="hold" grpId="0" nodeType="withEffect">
                                  <p:stCondLst>
                                    <p:cond delay="100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ppt_w</p:attrName>
                                        </p:attrNameLst>
                                      </p:cBhvr>
                                      <p:tavLst>
                                        <p:tav tm="0">
                                          <p:val>
                                            <p:fltVal val="0"/>
                                          </p:val>
                                        </p:tav>
                                        <p:tav tm="100000">
                                          <p:val>
                                            <p:strVal val="#ppt_w"/>
                                          </p:val>
                                        </p:tav>
                                      </p:tavLst>
                                    </p:anim>
                                    <p:anim calcmode="lin" valueType="num">
                                      <p:cBhvr>
                                        <p:cTn id="51" dur="500" fill="hold"/>
                                        <p:tgtEl>
                                          <p:spTgt spid="66"/>
                                        </p:tgtEl>
                                        <p:attrNameLst>
                                          <p:attrName>ppt_h</p:attrName>
                                        </p:attrNameLst>
                                      </p:cBhvr>
                                      <p:tavLst>
                                        <p:tav tm="0">
                                          <p:val>
                                            <p:fltVal val="0"/>
                                          </p:val>
                                        </p:tav>
                                        <p:tav tm="100000">
                                          <p:val>
                                            <p:strVal val="#ppt_h"/>
                                          </p:val>
                                        </p:tav>
                                      </p:tavLst>
                                    </p:anim>
                                    <p:animEffect transition="in" filter="fade">
                                      <p:cBhvr>
                                        <p:cTn id="52" dur="500"/>
                                        <p:tgtEl>
                                          <p:spTgt spid="66"/>
                                        </p:tgtEl>
                                      </p:cBhvr>
                                    </p:animEffect>
                                    <p:anim calcmode="lin" valueType="num">
                                      <p:cBhvr>
                                        <p:cTn id="53" dur="500" fill="hold"/>
                                        <p:tgtEl>
                                          <p:spTgt spid="66"/>
                                        </p:tgtEl>
                                        <p:attrNameLst>
                                          <p:attrName>ppt_x</p:attrName>
                                        </p:attrNameLst>
                                      </p:cBhvr>
                                      <p:tavLst>
                                        <p:tav tm="0">
                                          <p:val>
                                            <p:fltVal val="0.5"/>
                                          </p:val>
                                        </p:tav>
                                        <p:tav tm="100000">
                                          <p:val>
                                            <p:strVal val="#ppt_x"/>
                                          </p:val>
                                        </p:tav>
                                      </p:tavLst>
                                    </p:anim>
                                    <p:anim calcmode="lin" valueType="num">
                                      <p:cBhvr>
                                        <p:cTn id="54" dur="500" fill="hold"/>
                                        <p:tgtEl>
                                          <p:spTgt spid="66"/>
                                        </p:tgtEl>
                                        <p:attrNameLst>
                                          <p:attrName>ppt_y</p:attrName>
                                        </p:attrNameLst>
                                      </p:cBhvr>
                                      <p:tavLst>
                                        <p:tav tm="0">
                                          <p:val>
                                            <p:fltVal val="0.5"/>
                                          </p:val>
                                        </p:tav>
                                        <p:tav tm="100000">
                                          <p:val>
                                            <p:strVal val="#ppt_y"/>
                                          </p:val>
                                        </p:tav>
                                      </p:tavLst>
                                    </p:anim>
                                  </p:childTnLst>
                                </p:cTn>
                              </p:par>
                              <p:par>
                                <p:cTn id="55" presetID="53" presetClass="entr" presetSubtype="16" fill="hold" grpId="0" nodeType="withEffect">
                                  <p:stCondLst>
                                    <p:cond delay="1500"/>
                                  </p:stCondLst>
                                  <p:childTnLst>
                                    <p:set>
                                      <p:cBhvr>
                                        <p:cTn id="56" dur="1" fill="hold">
                                          <p:stCondLst>
                                            <p:cond delay="0"/>
                                          </p:stCondLst>
                                        </p:cTn>
                                        <p:tgtEl>
                                          <p:spTgt spid="67"/>
                                        </p:tgtEl>
                                        <p:attrNameLst>
                                          <p:attrName>style.visibility</p:attrName>
                                        </p:attrNameLst>
                                      </p:cBhvr>
                                      <p:to>
                                        <p:strVal val="visible"/>
                                      </p:to>
                                    </p:set>
                                    <p:anim calcmode="lin" valueType="num">
                                      <p:cBhvr>
                                        <p:cTn id="57" dur="500" fill="hold"/>
                                        <p:tgtEl>
                                          <p:spTgt spid="67"/>
                                        </p:tgtEl>
                                        <p:attrNameLst>
                                          <p:attrName>ppt_w</p:attrName>
                                        </p:attrNameLst>
                                      </p:cBhvr>
                                      <p:tavLst>
                                        <p:tav tm="0">
                                          <p:val>
                                            <p:fltVal val="0"/>
                                          </p:val>
                                        </p:tav>
                                        <p:tav tm="100000">
                                          <p:val>
                                            <p:strVal val="#ppt_w"/>
                                          </p:val>
                                        </p:tav>
                                      </p:tavLst>
                                    </p:anim>
                                    <p:anim calcmode="lin" valueType="num">
                                      <p:cBhvr>
                                        <p:cTn id="58" dur="500" fill="hold"/>
                                        <p:tgtEl>
                                          <p:spTgt spid="67"/>
                                        </p:tgtEl>
                                        <p:attrNameLst>
                                          <p:attrName>ppt_h</p:attrName>
                                        </p:attrNameLst>
                                      </p:cBhvr>
                                      <p:tavLst>
                                        <p:tav tm="0">
                                          <p:val>
                                            <p:fltVal val="0"/>
                                          </p:val>
                                        </p:tav>
                                        <p:tav tm="100000">
                                          <p:val>
                                            <p:strVal val="#ppt_h"/>
                                          </p:val>
                                        </p:tav>
                                      </p:tavLst>
                                    </p:anim>
                                    <p:animEffect transition="in" filter="fade">
                                      <p:cBhvr>
                                        <p:cTn id="59" dur="500"/>
                                        <p:tgtEl>
                                          <p:spTgt spid="67"/>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68"/>
                                        </p:tgtEl>
                                        <p:attrNameLst>
                                          <p:attrName>style.visibility</p:attrName>
                                        </p:attrNameLst>
                                      </p:cBhvr>
                                      <p:to>
                                        <p:strVal val="visible"/>
                                      </p:to>
                                    </p:set>
                                    <p:anim calcmode="lin" valueType="num">
                                      <p:cBhvr>
                                        <p:cTn id="62" dur="500" fill="hold"/>
                                        <p:tgtEl>
                                          <p:spTgt spid="68"/>
                                        </p:tgtEl>
                                        <p:attrNameLst>
                                          <p:attrName>ppt_w</p:attrName>
                                        </p:attrNameLst>
                                      </p:cBhvr>
                                      <p:tavLst>
                                        <p:tav tm="0">
                                          <p:val>
                                            <p:fltVal val="0"/>
                                          </p:val>
                                        </p:tav>
                                        <p:tav tm="100000">
                                          <p:val>
                                            <p:strVal val="#ppt_w"/>
                                          </p:val>
                                        </p:tav>
                                      </p:tavLst>
                                    </p:anim>
                                    <p:anim calcmode="lin" valueType="num">
                                      <p:cBhvr>
                                        <p:cTn id="63" dur="500" fill="hold"/>
                                        <p:tgtEl>
                                          <p:spTgt spid="68"/>
                                        </p:tgtEl>
                                        <p:attrNameLst>
                                          <p:attrName>ppt_h</p:attrName>
                                        </p:attrNameLst>
                                      </p:cBhvr>
                                      <p:tavLst>
                                        <p:tav tm="0">
                                          <p:val>
                                            <p:fltVal val="0"/>
                                          </p:val>
                                        </p:tav>
                                        <p:tav tm="100000">
                                          <p:val>
                                            <p:strVal val="#ppt_h"/>
                                          </p:val>
                                        </p:tav>
                                      </p:tavLst>
                                    </p:anim>
                                    <p:animEffect transition="in" filter="fade">
                                      <p:cBhvr>
                                        <p:cTn id="64" dur="500"/>
                                        <p:tgtEl>
                                          <p:spTgt spid="68"/>
                                        </p:tgtEl>
                                      </p:cBhvr>
                                    </p:animEffect>
                                  </p:childTnLst>
                                </p:cTn>
                              </p:par>
                              <p:par>
                                <p:cTn id="65" presetID="53" presetClass="entr" presetSubtype="16" fill="hold" nodeType="withEffect">
                                  <p:stCondLst>
                                    <p:cond delay="1500"/>
                                  </p:stCondLst>
                                  <p:childTnLst>
                                    <p:set>
                                      <p:cBhvr>
                                        <p:cTn id="66" dur="1" fill="hold">
                                          <p:stCondLst>
                                            <p:cond delay="0"/>
                                          </p:stCondLst>
                                        </p:cTn>
                                        <p:tgtEl>
                                          <p:spTgt spid="69"/>
                                        </p:tgtEl>
                                        <p:attrNameLst>
                                          <p:attrName>style.visibility</p:attrName>
                                        </p:attrNameLst>
                                      </p:cBhvr>
                                      <p:to>
                                        <p:strVal val="visible"/>
                                      </p:to>
                                    </p:set>
                                    <p:anim calcmode="lin" valueType="num">
                                      <p:cBhvr>
                                        <p:cTn id="67" dur="500" fill="hold"/>
                                        <p:tgtEl>
                                          <p:spTgt spid="69"/>
                                        </p:tgtEl>
                                        <p:attrNameLst>
                                          <p:attrName>ppt_w</p:attrName>
                                        </p:attrNameLst>
                                      </p:cBhvr>
                                      <p:tavLst>
                                        <p:tav tm="0">
                                          <p:val>
                                            <p:fltVal val="0"/>
                                          </p:val>
                                        </p:tav>
                                        <p:tav tm="100000">
                                          <p:val>
                                            <p:strVal val="#ppt_w"/>
                                          </p:val>
                                        </p:tav>
                                      </p:tavLst>
                                    </p:anim>
                                    <p:anim calcmode="lin" valueType="num">
                                      <p:cBhvr>
                                        <p:cTn id="68" dur="500" fill="hold"/>
                                        <p:tgtEl>
                                          <p:spTgt spid="69"/>
                                        </p:tgtEl>
                                        <p:attrNameLst>
                                          <p:attrName>ppt_h</p:attrName>
                                        </p:attrNameLst>
                                      </p:cBhvr>
                                      <p:tavLst>
                                        <p:tav tm="0">
                                          <p:val>
                                            <p:fltVal val="0"/>
                                          </p:val>
                                        </p:tav>
                                        <p:tav tm="100000">
                                          <p:val>
                                            <p:strVal val="#ppt_h"/>
                                          </p:val>
                                        </p:tav>
                                      </p:tavLst>
                                    </p:anim>
                                    <p:animEffect transition="in" filter="fade">
                                      <p:cBhvr>
                                        <p:cTn id="69" dur="500"/>
                                        <p:tgtEl>
                                          <p:spTgt spid="69"/>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73"/>
                                        </p:tgtEl>
                                        <p:attrNameLst>
                                          <p:attrName>style.visibility</p:attrName>
                                        </p:attrNameLst>
                                      </p:cBhvr>
                                      <p:to>
                                        <p:strVal val="visible"/>
                                      </p:to>
                                    </p:set>
                                    <p:anim calcmode="lin" valueType="num">
                                      <p:cBhvr>
                                        <p:cTn id="72" dur="500" fill="hold"/>
                                        <p:tgtEl>
                                          <p:spTgt spid="73"/>
                                        </p:tgtEl>
                                        <p:attrNameLst>
                                          <p:attrName>ppt_w</p:attrName>
                                        </p:attrNameLst>
                                      </p:cBhvr>
                                      <p:tavLst>
                                        <p:tav tm="0">
                                          <p:val>
                                            <p:fltVal val="0"/>
                                          </p:val>
                                        </p:tav>
                                        <p:tav tm="100000">
                                          <p:val>
                                            <p:strVal val="#ppt_w"/>
                                          </p:val>
                                        </p:tav>
                                      </p:tavLst>
                                    </p:anim>
                                    <p:anim calcmode="lin" valueType="num">
                                      <p:cBhvr>
                                        <p:cTn id="73" dur="500" fill="hold"/>
                                        <p:tgtEl>
                                          <p:spTgt spid="73"/>
                                        </p:tgtEl>
                                        <p:attrNameLst>
                                          <p:attrName>ppt_h</p:attrName>
                                        </p:attrNameLst>
                                      </p:cBhvr>
                                      <p:tavLst>
                                        <p:tav tm="0">
                                          <p:val>
                                            <p:fltVal val="0"/>
                                          </p:val>
                                        </p:tav>
                                        <p:tav tm="100000">
                                          <p:val>
                                            <p:strVal val="#ppt_h"/>
                                          </p:val>
                                        </p:tav>
                                      </p:tavLst>
                                    </p:anim>
                                    <p:animEffect transition="in" filter="fade">
                                      <p:cBhvr>
                                        <p:cTn id="74" dur="500"/>
                                        <p:tgtEl>
                                          <p:spTgt spid="73"/>
                                        </p:tgtEl>
                                      </p:cBhvr>
                                    </p:animEffect>
                                  </p:childTnLst>
                                </p:cTn>
                              </p:par>
                              <p:par>
                                <p:cTn id="75" presetID="53" presetClass="entr" presetSubtype="16" fill="hold" grpId="0" nodeType="withEffect">
                                  <p:stCondLst>
                                    <p:cond delay="1500"/>
                                  </p:stCondLst>
                                  <p:childTnLst>
                                    <p:set>
                                      <p:cBhvr>
                                        <p:cTn id="76" dur="1" fill="hold">
                                          <p:stCondLst>
                                            <p:cond delay="0"/>
                                          </p:stCondLst>
                                        </p:cTn>
                                        <p:tgtEl>
                                          <p:spTgt spid="74"/>
                                        </p:tgtEl>
                                        <p:attrNameLst>
                                          <p:attrName>style.visibility</p:attrName>
                                        </p:attrNameLst>
                                      </p:cBhvr>
                                      <p:to>
                                        <p:strVal val="visible"/>
                                      </p:to>
                                    </p:set>
                                    <p:anim calcmode="lin" valueType="num">
                                      <p:cBhvr>
                                        <p:cTn id="77" dur="500" fill="hold"/>
                                        <p:tgtEl>
                                          <p:spTgt spid="74"/>
                                        </p:tgtEl>
                                        <p:attrNameLst>
                                          <p:attrName>ppt_w</p:attrName>
                                        </p:attrNameLst>
                                      </p:cBhvr>
                                      <p:tavLst>
                                        <p:tav tm="0">
                                          <p:val>
                                            <p:fltVal val="0"/>
                                          </p:val>
                                        </p:tav>
                                        <p:tav tm="100000">
                                          <p:val>
                                            <p:strVal val="#ppt_w"/>
                                          </p:val>
                                        </p:tav>
                                      </p:tavLst>
                                    </p:anim>
                                    <p:anim calcmode="lin" valueType="num">
                                      <p:cBhvr>
                                        <p:cTn id="78" dur="500" fill="hold"/>
                                        <p:tgtEl>
                                          <p:spTgt spid="74"/>
                                        </p:tgtEl>
                                        <p:attrNameLst>
                                          <p:attrName>ppt_h</p:attrName>
                                        </p:attrNameLst>
                                      </p:cBhvr>
                                      <p:tavLst>
                                        <p:tav tm="0">
                                          <p:val>
                                            <p:fltVal val="0"/>
                                          </p:val>
                                        </p:tav>
                                        <p:tav tm="100000">
                                          <p:val>
                                            <p:strVal val="#ppt_h"/>
                                          </p:val>
                                        </p:tav>
                                      </p:tavLst>
                                    </p:anim>
                                    <p:animEffect transition="in" filter="fade">
                                      <p:cBhvr>
                                        <p:cTn id="79" dur="500"/>
                                        <p:tgtEl>
                                          <p:spTgt spid="74"/>
                                        </p:tgtEl>
                                      </p:cBhvr>
                                    </p:animEffect>
                                  </p:childTnLst>
                                </p:cTn>
                              </p:par>
                              <p:par>
                                <p:cTn id="80" presetID="22" presetClass="entr" presetSubtype="1" fill="hold" grpId="0" nodeType="withEffect">
                                  <p:stCondLst>
                                    <p:cond delay="2000"/>
                                  </p:stCondLst>
                                  <p:childTnLst>
                                    <p:set>
                                      <p:cBhvr>
                                        <p:cTn id="81" dur="1" fill="hold">
                                          <p:stCondLst>
                                            <p:cond delay="0"/>
                                          </p:stCondLst>
                                        </p:cTn>
                                        <p:tgtEl>
                                          <p:spTgt spid="75"/>
                                        </p:tgtEl>
                                        <p:attrNameLst>
                                          <p:attrName>style.visibility</p:attrName>
                                        </p:attrNameLst>
                                      </p:cBhvr>
                                      <p:to>
                                        <p:strVal val="visible"/>
                                      </p:to>
                                    </p:set>
                                    <p:animEffect transition="in" filter="wipe(up)">
                                      <p:cBhvr>
                                        <p:cTn id="82" dur="500"/>
                                        <p:tgtEl>
                                          <p:spTgt spid="75"/>
                                        </p:tgtEl>
                                      </p:cBhvr>
                                    </p:animEffect>
                                  </p:childTnLst>
                                </p:cTn>
                              </p:par>
                              <p:par>
                                <p:cTn id="83" presetID="22" presetClass="entr" presetSubtype="1" fill="hold" grpId="0" nodeType="withEffect">
                                  <p:stCondLst>
                                    <p:cond delay="2000"/>
                                  </p:stCondLst>
                                  <p:childTnLst>
                                    <p:set>
                                      <p:cBhvr>
                                        <p:cTn id="84" dur="1" fill="hold">
                                          <p:stCondLst>
                                            <p:cond delay="0"/>
                                          </p:stCondLst>
                                        </p:cTn>
                                        <p:tgtEl>
                                          <p:spTgt spid="76"/>
                                        </p:tgtEl>
                                        <p:attrNameLst>
                                          <p:attrName>style.visibility</p:attrName>
                                        </p:attrNameLst>
                                      </p:cBhvr>
                                      <p:to>
                                        <p:strVal val="visible"/>
                                      </p:to>
                                    </p:set>
                                    <p:animEffect transition="in" filter="wipe(up)">
                                      <p:cBhvr>
                                        <p:cTn id="85" dur="500"/>
                                        <p:tgtEl>
                                          <p:spTgt spid="76"/>
                                        </p:tgtEl>
                                      </p:cBhvr>
                                    </p:animEffect>
                                  </p:childTnLst>
                                </p:cTn>
                              </p:par>
                              <p:par>
                                <p:cTn id="86" presetID="22" presetClass="entr" presetSubtype="1" fill="hold" grpId="0" nodeType="withEffect">
                                  <p:stCondLst>
                                    <p:cond delay="2000"/>
                                  </p:stCondLst>
                                  <p:childTnLst>
                                    <p:set>
                                      <p:cBhvr>
                                        <p:cTn id="87" dur="1" fill="hold">
                                          <p:stCondLst>
                                            <p:cond delay="0"/>
                                          </p:stCondLst>
                                        </p:cTn>
                                        <p:tgtEl>
                                          <p:spTgt spid="77"/>
                                        </p:tgtEl>
                                        <p:attrNameLst>
                                          <p:attrName>style.visibility</p:attrName>
                                        </p:attrNameLst>
                                      </p:cBhvr>
                                      <p:to>
                                        <p:strVal val="visible"/>
                                      </p:to>
                                    </p:set>
                                    <p:animEffect transition="in" filter="wipe(up)">
                                      <p:cBhvr>
                                        <p:cTn id="88" dur="500"/>
                                        <p:tgtEl>
                                          <p:spTgt spid="77"/>
                                        </p:tgtEl>
                                      </p:cBhvr>
                                    </p:animEffect>
                                  </p:childTnLst>
                                </p:cTn>
                              </p:par>
                              <p:par>
                                <p:cTn id="89" presetID="22" presetClass="entr" presetSubtype="1" fill="hold" grpId="0" nodeType="withEffect">
                                  <p:stCondLst>
                                    <p:cond delay="2000"/>
                                  </p:stCondLst>
                                  <p:childTnLst>
                                    <p:set>
                                      <p:cBhvr>
                                        <p:cTn id="90" dur="1" fill="hold">
                                          <p:stCondLst>
                                            <p:cond delay="0"/>
                                          </p:stCondLst>
                                        </p:cTn>
                                        <p:tgtEl>
                                          <p:spTgt spid="78"/>
                                        </p:tgtEl>
                                        <p:attrNameLst>
                                          <p:attrName>style.visibility</p:attrName>
                                        </p:attrNameLst>
                                      </p:cBhvr>
                                      <p:to>
                                        <p:strVal val="visible"/>
                                      </p:to>
                                    </p:set>
                                    <p:animEffect transition="in" filter="wipe(up)">
                                      <p:cBhvr>
                                        <p:cTn id="91" dur="500"/>
                                        <p:tgtEl>
                                          <p:spTgt spid="78"/>
                                        </p:tgtEl>
                                      </p:cBhvr>
                                    </p:animEffect>
                                  </p:childTnLst>
                                </p:cTn>
                              </p:par>
                              <p:par>
                                <p:cTn id="92" presetID="22" presetClass="entr" presetSubtype="1" fill="hold" grpId="0" nodeType="withEffect">
                                  <p:stCondLst>
                                    <p:cond delay="2000"/>
                                  </p:stCondLst>
                                  <p:childTnLst>
                                    <p:set>
                                      <p:cBhvr>
                                        <p:cTn id="93" dur="1" fill="hold">
                                          <p:stCondLst>
                                            <p:cond delay="0"/>
                                          </p:stCondLst>
                                        </p:cTn>
                                        <p:tgtEl>
                                          <p:spTgt spid="79"/>
                                        </p:tgtEl>
                                        <p:attrNameLst>
                                          <p:attrName>style.visibility</p:attrName>
                                        </p:attrNameLst>
                                      </p:cBhvr>
                                      <p:to>
                                        <p:strVal val="visible"/>
                                      </p:to>
                                    </p:set>
                                    <p:animEffect transition="in" filter="wipe(up)">
                                      <p:cBhvr>
                                        <p:cTn id="94" dur="500"/>
                                        <p:tgtEl>
                                          <p:spTgt spid="79"/>
                                        </p:tgtEl>
                                      </p:cBhvr>
                                    </p:animEffect>
                                  </p:childTnLst>
                                </p:cTn>
                              </p:par>
                            </p:childTnLst>
                          </p:cTn>
                        </p:par>
                        <p:par>
                          <p:cTn id="95" fill="hold">
                            <p:stCondLst>
                              <p:cond delay="2500"/>
                            </p:stCondLst>
                            <p:childTnLst>
                              <p:par>
                                <p:cTn id="96" presetID="10" presetClass="entr" presetSubtype="0"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animBg="1"/>
      <p:bldP spid="63" grpId="0" animBg="1"/>
      <p:bldP spid="64" grpId="0" animBg="1"/>
      <p:bldP spid="65" grpId="0" animBg="1"/>
      <p:bldP spid="66" grpId="0" animBg="1"/>
      <p:bldP spid="67" grpId="0" animBg="1"/>
      <p:bldP spid="68" grpId="0" animBg="1"/>
      <p:bldP spid="73" grpId="0" animBg="1"/>
      <p:bldP spid="74" grpId="0" animBg="1"/>
      <p:bldP spid="75" grpId="0"/>
      <p:bldP spid="76" grpId="0"/>
      <p:bldP spid="77" grpId="0"/>
      <p:bldP spid="78" grpId="0"/>
      <p:bldP spid="79"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研究方案</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6"/>
          <p:cNvSpPr>
            <a:spLocks/>
          </p:cNvSpPr>
          <p:nvPr/>
        </p:nvSpPr>
        <p:spPr bwMode="auto">
          <a:xfrm>
            <a:off x="5869668" y="4924421"/>
            <a:ext cx="4050" cy="2001"/>
          </a:xfrm>
          <a:custGeom>
            <a:avLst/>
            <a:gdLst>
              <a:gd name="T0" fmla="*/ 2 w 4"/>
              <a:gd name="T1" fmla="*/ 0 h 4"/>
              <a:gd name="T2" fmla="*/ 4 w 4"/>
              <a:gd name="T3" fmla="*/ 4 h 4"/>
              <a:gd name="T4" fmla="*/ 0 w 4"/>
              <a:gd name="T5" fmla="*/ 4 h 4"/>
              <a:gd name="T6" fmla="*/ 2 w 4"/>
              <a:gd name="T7" fmla="*/ 0 h 4"/>
            </a:gdLst>
            <a:ahLst/>
            <a:cxnLst>
              <a:cxn ang="0">
                <a:pos x="T0" y="T1"/>
              </a:cxn>
              <a:cxn ang="0">
                <a:pos x="T2" y="T3"/>
              </a:cxn>
              <a:cxn ang="0">
                <a:pos x="T4" y="T5"/>
              </a:cxn>
              <a:cxn ang="0">
                <a:pos x="T6" y="T7"/>
              </a:cxn>
            </a:cxnLst>
            <a:rect l="0" t="0" r="r" b="b"/>
            <a:pathLst>
              <a:path w="4" h="4">
                <a:moveTo>
                  <a:pt x="2" y="0"/>
                </a:moveTo>
                <a:lnTo>
                  <a:pt x="4" y="4"/>
                </a:lnTo>
                <a:lnTo>
                  <a:pt x="0" y="4"/>
                </a:lnTo>
                <a:lnTo>
                  <a:pt x="2" y="0"/>
                </a:lnTo>
                <a:close/>
              </a:path>
            </a:pathLst>
          </a:custGeom>
          <a:solidFill>
            <a:srgbClr val="FFCA00"/>
          </a:solidFill>
          <a:ln w="0">
            <a:noFill/>
            <a:prstDash val="solid"/>
            <a:round/>
            <a:headEnd/>
            <a:tailEnd/>
          </a:ln>
        </p:spPr>
        <p:txBody>
          <a:bodyPr vert="horz" wrap="square" lIns="123718" tIns="61859" rIns="123718" bIns="61859" numCol="1" anchor="t" anchorCtr="0" compatLnSpc="1">
            <a:prstTxWarp prst="textNoShape">
              <a:avLst/>
            </a:prstTxWarp>
          </a:bodyPr>
          <a:lstStyle/>
          <a:p>
            <a:pPr algn="ctr" fontAlgn="base">
              <a:spcBef>
                <a:spcPct val="0"/>
              </a:spcBef>
              <a:spcAft>
                <a:spcPct val="0"/>
              </a:spcAft>
            </a:pPr>
            <a:endParaRPr lang="en-US" sz="2800">
              <a:solidFill>
                <a:srgbClr val="000000"/>
              </a:solidFill>
              <a:latin typeface="微软雅黑"/>
              <a:ea typeface="微软雅黑"/>
              <a:sym typeface="Gill Sans" charset="0"/>
            </a:endParaRPr>
          </a:p>
        </p:txBody>
      </p:sp>
      <p:grpSp>
        <p:nvGrpSpPr>
          <p:cNvPr id="50" name="Group 6"/>
          <p:cNvGrpSpPr/>
          <p:nvPr/>
        </p:nvGrpSpPr>
        <p:grpSpPr>
          <a:xfrm>
            <a:off x="5588341" y="2630784"/>
            <a:ext cx="1050218" cy="895468"/>
            <a:chOff x="4326126" y="2238091"/>
            <a:chExt cx="823252" cy="710758"/>
          </a:xfrm>
          <a:solidFill>
            <a:srgbClr val="FD3F03"/>
          </a:solidFill>
        </p:grpSpPr>
        <p:grpSp>
          <p:nvGrpSpPr>
            <p:cNvPr id="51" name="Group 214"/>
            <p:cNvGrpSpPr/>
            <p:nvPr/>
          </p:nvGrpSpPr>
          <p:grpSpPr>
            <a:xfrm>
              <a:off x="4326126" y="2238091"/>
              <a:ext cx="823252" cy="710758"/>
              <a:chOff x="3755667" y="1931353"/>
              <a:chExt cx="680374" cy="587404"/>
            </a:xfrm>
            <a:grpFill/>
          </p:grpSpPr>
          <p:sp>
            <p:nvSpPr>
              <p:cNvPr id="53"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4"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52" name="Freeform 6"/>
            <p:cNvSpPr>
              <a:spLocks noEditPoints="1"/>
            </p:cNvSpPr>
            <p:nvPr/>
          </p:nvSpPr>
          <p:spPr bwMode="auto">
            <a:xfrm>
              <a:off x="4564534" y="2452577"/>
              <a:ext cx="325676" cy="291624"/>
            </a:xfrm>
            <a:custGeom>
              <a:avLst/>
              <a:gdLst>
                <a:gd name="T0" fmla="*/ 18 w 158"/>
                <a:gd name="T1" fmla="*/ 22 h 141"/>
                <a:gd name="T2" fmla="*/ 18 w 158"/>
                <a:gd name="T3" fmla="*/ 138 h 141"/>
                <a:gd name="T4" fmla="*/ 15 w 158"/>
                <a:gd name="T5" fmla="*/ 141 h 141"/>
                <a:gd name="T6" fmla="*/ 9 w 158"/>
                <a:gd name="T7" fmla="*/ 141 h 141"/>
                <a:gd name="T8" fmla="*/ 6 w 158"/>
                <a:gd name="T9" fmla="*/ 138 h 141"/>
                <a:gd name="T10" fmla="*/ 6 w 158"/>
                <a:gd name="T11" fmla="*/ 22 h 141"/>
                <a:gd name="T12" fmla="*/ 0 w 158"/>
                <a:gd name="T13" fmla="*/ 12 h 141"/>
                <a:gd name="T14" fmla="*/ 12 w 158"/>
                <a:gd name="T15" fmla="*/ 0 h 141"/>
                <a:gd name="T16" fmla="*/ 24 w 158"/>
                <a:gd name="T17" fmla="*/ 12 h 141"/>
                <a:gd name="T18" fmla="*/ 18 w 158"/>
                <a:gd name="T19" fmla="*/ 22 h 141"/>
                <a:gd name="T20" fmla="*/ 158 w 158"/>
                <a:gd name="T21" fmla="*/ 88 h 141"/>
                <a:gd name="T22" fmla="*/ 155 w 158"/>
                <a:gd name="T23" fmla="*/ 93 h 141"/>
                <a:gd name="T24" fmla="*/ 154 w 158"/>
                <a:gd name="T25" fmla="*/ 94 h 141"/>
                <a:gd name="T26" fmla="*/ 120 w 158"/>
                <a:gd name="T27" fmla="*/ 105 h 141"/>
                <a:gd name="T28" fmla="*/ 105 w 158"/>
                <a:gd name="T29" fmla="*/ 101 h 141"/>
                <a:gd name="T30" fmla="*/ 103 w 158"/>
                <a:gd name="T31" fmla="*/ 100 h 141"/>
                <a:gd name="T32" fmla="*/ 75 w 158"/>
                <a:gd name="T33" fmla="*/ 92 h 141"/>
                <a:gd name="T34" fmla="*/ 32 w 158"/>
                <a:gd name="T35" fmla="*/ 105 h 141"/>
                <a:gd name="T36" fmla="*/ 29 w 158"/>
                <a:gd name="T37" fmla="*/ 106 h 141"/>
                <a:gd name="T38" fmla="*/ 27 w 158"/>
                <a:gd name="T39" fmla="*/ 105 h 141"/>
                <a:gd name="T40" fmla="*/ 24 w 158"/>
                <a:gd name="T41" fmla="*/ 100 h 141"/>
                <a:gd name="T42" fmla="*/ 24 w 158"/>
                <a:gd name="T43" fmla="*/ 32 h 141"/>
                <a:gd name="T44" fmla="*/ 26 w 158"/>
                <a:gd name="T45" fmla="*/ 27 h 141"/>
                <a:gd name="T46" fmla="*/ 72 w 158"/>
                <a:gd name="T47" fmla="*/ 12 h 141"/>
                <a:gd name="T48" fmla="*/ 110 w 158"/>
                <a:gd name="T49" fmla="*/ 23 h 141"/>
                <a:gd name="T50" fmla="*/ 119 w 158"/>
                <a:gd name="T51" fmla="*/ 25 h 141"/>
                <a:gd name="T52" fmla="*/ 147 w 158"/>
                <a:gd name="T53" fmla="*/ 14 h 141"/>
                <a:gd name="T54" fmla="*/ 150 w 158"/>
                <a:gd name="T55" fmla="*/ 13 h 141"/>
                <a:gd name="T56" fmla="*/ 156 w 158"/>
                <a:gd name="T57" fmla="*/ 13 h 141"/>
                <a:gd name="T58" fmla="*/ 158 w 158"/>
                <a:gd name="T59" fmla="*/ 18 h 141"/>
                <a:gd name="T60" fmla="*/ 158 w 158"/>
                <a:gd name="T61" fmla="*/ 88 h 141"/>
                <a:gd name="T62" fmla="*/ 70 w 158"/>
                <a:gd name="T63" fmla="*/ 24 h 141"/>
                <a:gd name="T64" fmla="*/ 35 w 158"/>
                <a:gd name="T65" fmla="*/ 36 h 141"/>
                <a:gd name="T66" fmla="*/ 35 w 158"/>
                <a:gd name="T67" fmla="*/ 53 h 141"/>
                <a:gd name="T68" fmla="*/ 70 w 158"/>
                <a:gd name="T69" fmla="*/ 42 h 141"/>
                <a:gd name="T70" fmla="*/ 70 w 158"/>
                <a:gd name="T71" fmla="*/ 24 h 141"/>
                <a:gd name="T72" fmla="*/ 70 w 158"/>
                <a:gd name="T73" fmla="*/ 63 h 141"/>
                <a:gd name="T74" fmla="*/ 35 w 158"/>
                <a:gd name="T75" fmla="*/ 73 h 141"/>
                <a:gd name="T76" fmla="*/ 35 w 158"/>
                <a:gd name="T77" fmla="*/ 90 h 141"/>
                <a:gd name="T78" fmla="*/ 70 w 158"/>
                <a:gd name="T79" fmla="*/ 80 h 141"/>
                <a:gd name="T80" fmla="*/ 70 w 158"/>
                <a:gd name="T81" fmla="*/ 63 h 141"/>
                <a:gd name="T82" fmla="*/ 147 w 158"/>
                <a:gd name="T83" fmla="*/ 68 h 141"/>
                <a:gd name="T84" fmla="*/ 111 w 158"/>
                <a:gd name="T85" fmla="*/ 74 h 141"/>
                <a:gd name="T86" fmla="*/ 111 w 158"/>
                <a:gd name="T87" fmla="*/ 54 h 141"/>
                <a:gd name="T88" fmla="*/ 108 w 158"/>
                <a:gd name="T89" fmla="*/ 52 h 141"/>
                <a:gd name="T90" fmla="*/ 75 w 158"/>
                <a:gd name="T91" fmla="*/ 42 h 141"/>
                <a:gd name="T92" fmla="*/ 70 w 158"/>
                <a:gd name="T93" fmla="*/ 42 h 141"/>
                <a:gd name="T94" fmla="*/ 70 w 158"/>
                <a:gd name="T95" fmla="*/ 63 h 141"/>
                <a:gd name="T96" fmla="*/ 72 w 158"/>
                <a:gd name="T97" fmla="*/ 63 h 141"/>
                <a:gd name="T98" fmla="*/ 108 w 158"/>
                <a:gd name="T99" fmla="*/ 73 h 141"/>
                <a:gd name="T100" fmla="*/ 111 w 158"/>
                <a:gd name="T101" fmla="*/ 74 h 141"/>
                <a:gd name="T102" fmla="*/ 111 w 158"/>
                <a:gd name="T103" fmla="*/ 91 h 141"/>
                <a:gd name="T104" fmla="*/ 120 w 158"/>
                <a:gd name="T105" fmla="*/ 93 h 141"/>
                <a:gd name="T106" fmla="*/ 147 w 158"/>
                <a:gd name="T107" fmla="*/ 84 h 141"/>
                <a:gd name="T108" fmla="*/ 147 w 158"/>
                <a:gd name="T109" fmla="*/ 68 h 141"/>
                <a:gd name="T110" fmla="*/ 147 w 158"/>
                <a:gd name="T111" fmla="*/ 28 h 141"/>
                <a:gd name="T112" fmla="*/ 119 w 158"/>
                <a:gd name="T113" fmla="*/ 36 h 141"/>
                <a:gd name="T114" fmla="*/ 111 w 158"/>
                <a:gd name="T115" fmla="*/ 36 h 141"/>
                <a:gd name="T116" fmla="*/ 111 w 158"/>
                <a:gd name="T117" fmla="*/ 54 h 141"/>
                <a:gd name="T118" fmla="*/ 147 w 158"/>
                <a:gd name="T119" fmla="*/ 45 h 141"/>
                <a:gd name="T120" fmla="*/ 147 w 158"/>
                <a:gd name="T121" fmla="*/ 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41">
                  <a:moveTo>
                    <a:pt x="18" y="22"/>
                  </a:moveTo>
                  <a:cubicBezTo>
                    <a:pt x="18" y="138"/>
                    <a:pt x="18" y="138"/>
                    <a:pt x="18" y="138"/>
                  </a:cubicBezTo>
                  <a:cubicBezTo>
                    <a:pt x="18" y="140"/>
                    <a:pt x="16" y="141"/>
                    <a:pt x="15" y="141"/>
                  </a:cubicBezTo>
                  <a:cubicBezTo>
                    <a:pt x="9" y="141"/>
                    <a:pt x="9" y="141"/>
                    <a:pt x="9" y="141"/>
                  </a:cubicBezTo>
                  <a:cubicBezTo>
                    <a:pt x="7" y="141"/>
                    <a:pt x="6" y="140"/>
                    <a:pt x="6" y="138"/>
                  </a:cubicBezTo>
                  <a:cubicBezTo>
                    <a:pt x="6" y="22"/>
                    <a:pt x="6" y="22"/>
                    <a:pt x="6" y="22"/>
                  </a:cubicBezTo>
                  <a:cubicBezTo>
                    <a:pt x="3" y="20"/>
                    <a:pt x="0" y="16"/>
                    <a:pt x="0" y="12"/>
                  </a:cubicBezTo>
                  <a:cubicBezTo>
                    <a:pt x="0" y="6"/>
                    <a:pt x="5" y="0"/>
                    <a:pt x="12" y="0"/>
                  </a:cubicBezTo>
                  <a:cubicBezTo>
                    <a:pt x="18" y="0"/>
                    <a:pt x="24" y="6"/>
                    <a:pt x="24" y="12"/>
                  </a:cubicBezTo>
                  <a:cubicBezTo>
                    <a:pt x="24" y="16"/>
                    <a:pt x="21" y="20"/>
                    <a:pt x="18" y="22"/>
                  </a:cubicBezTo>
                  <a:close/>
                  <a:moveTo>
                    <a:pt x="158" y="88"/>
                  </a:moveTo>
                  <a:cubicBezTo>
                    <a:pt x="158" y="90"/>
                    <a:pt x="157" y="92"/>
                    <a:pt x="155" y="93"/>
                  </a:cubicBezTo>
                  <a:cubicBezTo>
                    <a:pt x="155" y="93"/>
                    <a:pt x="154" y="94"/>
                    <a:pt x="154" y="94"/>
                  </a:cubicBezTo>
                  <a:cubicBezTo>
                    <a:pt x="148" y="97"/>
                    <a:pt x="134" y="105"/>
                    <a:pt x="120" y="105"/>
                  </a:cubicBezTo>
                  <a:cubicBezTo>
                    <a:pt x="114" y="105"/>
                    <a:pt x="110" y="103"/>
                    <a:pt x="105" y="101"/>
                  </a:cubicBezTo>
                  <a:cubicBezTo>
                    <a:pt x="103" y="100"/>
                    <a:pt x="103" y="100"/>
                    <a:pt x="103" y="100"/>
                  </a:cubicBezTo>
                  <a:cubicBezTo>
                    <a:pt x="94" y="95"/>
                    <a:pt x="86" y="92"/>
                    <a:pt x="75" y="92"/>
                  </a:cubicBezTo>
                  <a:cubicBezTo>
                    <a:pt x="62" y="92"/>
                    <a:pt x="43" y="99"/>
                    <a:pt x="32" y="105"/>
                  </a:cubicBezTo>
                  <a:cubicBezTo>
                    <a:pt x="32" y="106"/>
                    <a:pt x="30" y="106"/>
                    <a:pt x="29" y="106"/>
                  </a:cubicBezTo>
                  <a:cubicBezTo>
                    <a:pt x="28" y="106"/>
                    <a:pt x="27" y="106"/>
                    <a:pt x="27" y="105"/>
                  </a:cubicBezTo>
                  <a:cubicBezTo>
                    <a:pt x="25" y="104"/>
                    <a:pt x="24" y="102"/>
                    <a:pt x="24" y="100"/>
                  </a:cubicBezTo>
                  <a:cubicBezTo>
                    <a:pt x="24" y="32"/>
                    <a:pt x="24" y="32"/>
                    <a:pt x="24" y="32"/>
                  </a:cubicBezTo>
                  <a:cubicBezTo>
                    <a:pt x="24" y="30"/>
                    <a:pt x="25" y="28"/>
                    <a:pt x="26" y="27"/>
                  </a:cubicBezTo>
                  <a:cubicBezTo>
                    <a:pt x="32" y="24"/>
                    <a:pt x="53" y="12"/>
                    <a:pt x="72" y="12"/>
                  </a:cubicBezTo>
                  <a:cubicBezTo>
                    <a:pt x="87" y="12"/>
                    <a:pt x="100" y="18"/>
                    <a:pt x="110" y="23"/>
                  </a:cubicBezTo>
                  <a:cubicBezTo>
                    <a:pt x="113" y="24"/>
                    <a:pt x="116" y="25"/>
                    <a:pt x="119" y="25"/>
                  </a:cubicBezTo>
                  <a:cubicBezTo>
                    <a:pt x="129" y="25"/>
                    <a:pt x="141" y="18"/>
                    <a:pt x="147" y="14"/>
                  </a:cubicBezTo>
                  <a:cubicBezTo>
                    <a:pt x="148" y="14"/>
                    <a:pt x="149" y="13"/>
                    <a:pt x="150" y="13"/>
                  </a:cubicBezTo>
                  <a:cubicBezTo>
                    <a:pt x="152" y="12"/>
                    <a:pt x="154" y="12"/>
                    <a:pt x="156" y="13"/>
                  </a:cubicBezTo>
                  <a:cubicBezTo>
                    <a:pt x="157" y="14"/>
                    <a:pt x="158" y="16"/>
                    <a:pt x="158" y="18"/>
                  </a:cubicBezTo>
                  <a:lnTo>
                    <a:pt x="158" y="88"/>
                  </a:lnTo>
                  <a:close/>
                  <a:moveTo>
                    <a:pt x="70" y="24"/>
                  </a:moveTo>
                  <a:cubicBezTo>
                    <a:pt x="59" y="25"/>
                    <a:pt x="45" y="30"/>
                    <a:pt x="35" y="36"/>
                  </a:cubicBezTo>
                  <a:cubicBezTo>
                    <a:pt x="35" y="53"/>
                    <a:pt x="35" y="53"/>
                    <a:pt x="35" y="53"/>
                  </a:cubicBezTo>
                  <a:cubicBezTo>
                    <a:pt x="46" y="47"/>
                    <a:pt x="59" y="42"/>
                    <a:pt x="70" y="42"/>
                  </a:cubicBezTo>
                  <a:lnTo>
                    <a:pt x="70" y="24"/>
                  </a:lnTo>
                  <a:close/>
                  <a:moveTo>
                    <a:pt x="70" y="63"/>
                  </a:moveTo>
                  <a:cubicBezTo>
                    <a:pt x="59" y="64"/>
                    <a:pt x="46" y="68"/>
                    <a:pt x="35" y="73"/>
                  </a:cubicBezTo>
                  <a:cubicBezTo>
                    <a:pt x="35" y="90"/>
                    <a:pt x="35" y="90"/>
                    <a:pt x="35" y="90"/>
                  </a:cubicBezTo>
                  <a:cubicBezTo>
                    <a:pt x="46" y="85"/>
                    <a:pt x="59" y="81"/>
                    <a:pt x="70" y="80"/>
                  </a:cubicBezTo>
                  <a:lnTo>
                    <a:pt x="70" y="63"/>
                  </a:lnTo>
                  <a:close/>
                  <a:moveTo>
                    <a:pt x="147" y="68"/>
                  </a:moveTo>
                  <a:cubicBezTo>
                    <a:pt x="138" y="72"/>
                    <a:pt x="124" y="78"/>
                    <a:pt x="111" y="74"/>
                  </a:cubicBezTo>
                  <a:cubicBezTo>
                    <a:pt x="111" y="54"/>
                    <a:pt x="111" y="54"/>
                    <a:pt x="111" y="54"/>
                  </a:cubicBezTo>
                  <a:cubicBezTo>
                    <a:pt x="110" y="53"/>
                    <a:pt x="109" y="53"/>
                    <a:pt x="108" y="52"/>
                  </a:cubicBezTo>
                  <a:cubicBezTo>
                    <a:pt x="97" y="47"/>
                    <a:pt x="89" y="42"/>
                    <a:pt x="75" y="42"/>
                  </a:cubicBezTo>
                  <a:cubicBezTo>
                    <a:pt x="73" y="42"/>
                    <a:pt x="72" y="42"/>
                    <a:pt x="70" y="42"/>
                  </a:cubicBezTo>
                  <a:cubicBezTo>
                    <a:pt x="70" y="63"/>
                    <a:pt x="70" y="63"/>
                    <a:pt x="70" y="63"/>
                  </a:cubicBezTo>
                  <a:cubicBezTo>
                    <a:pt x="71" y="63"/>
                    <a:pt x="72" y="63"/>
                    <a:pt x="72" y="63"/>
                  </a:cubicBezTo>
                  <a:cubicBezTo>
                    <a:pt x="86" y="63"/>
                    <a:pt x="97" y="67"/>
                    <a:pt x="108" y="73"/>
                  </a:cubicBezTo>
                  <a:cubicBezTo>
                    <a:pt x="109" y="73"/>
                    <a:pt x="110" y="74"/>
                    <a:pt x="111" y="74"/>
                  </a:cubicBezTo>
                  <a:cubicBezTo>
                    <a:pt x="111" y="91"/>
                    <a:pt x="111" y="91"/>
                    <a:pt x="111" y="91"/>
                  </a:cubicBezTo>
                  <a:cubicBezTo>
                    <a:pt x="114" y="92"/>
                    <a:pt x="117" y="93"/>
                    <a:pt x="120" y="93"/>
                  </a:cubicBezTo>
                  <a:cubicBezTo>
                    <a:pt x="130" y="93"/>
                    <a:pt x="141" y="87"/>
                    <a:pt x="147" y="84"/>
                  </a:cubicBezTo>
                  <a:lnTo>
                    <a:pt x="147" y="68"/>
                  </a:lnTo>
                  <a:close/>
                  <a:moveTo>
                    <a:pt x="147" y="28"/>
                  </a:moveTo>
                  <a:cubicBezTo>
                    <a:pt x="139" y="32"/>
                    <a:pt x="129" y="36"/>
                    <a:pt x="119" y="36"/>
                  </a:cubicBezTo>
                  <a:cubicBezTo>
                    <a:pt x="116" y="36"/>
                    <a:pt x="114" y="36"/>
                    <a:pt x="111" y="36"/>
                  </a:cubicBezTo>
                  <a:cubicBezTo>
                    <a:pt x="111" y="54"/>
                    <a:pt x="111" y="54"/>
                    <a:pt x="111" y="54"/>
                  </a:cubicBezTo>
                  <a:cubicBezTo>
                    <a:pt x="124" y="57"/>
                    <a:pt x="138" y="50"/>
                    <a:pt x="147" y="45"/>
                  </a:cubicBezTo>
                  <a:lnTo>
                    <a:pt x="147" y="28"/>
                  </a:lnTo>
                  <a:close/>
                </a:path>
              </a:pathLst>
            </a:custGeom>
            <a:solidFill>
              <a:schemeClr val="accent5">
                <a:lumMod val="60000"/>
                <a:lumOff val="40000"/>
              </a:schemeClr>
            </a:solidFill>
            <a:ln w="9525">
              <a:noFill/>
              <a:round/>
              <a:headEnd/>
              <a:tailEnd/>
            </a:ln>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55" name="Group 13"/>
          <p:cNvGrpSpPr/>
          <p:nvPr/>
        </p:nvGrpSpPr>
        <p:grpSpPr>
          <a:xfrm>
            <a:off x="5584816" y="3554118"/>
            <a:ext cx="1050218" cy="895468"/>
            <a:chOff x="4323363" y="2970968"/>
            <a:chExt cx="823252" cy="710758"/>
          </a:xfrm>
        </p:grpSpPr>
        <p:grpSp>
          <p:nvGrpSpPr>
            <p:cNvPr id="56" name="Group 223"/>
            <p:cNvGrpSpPr/>
            <p:nvPr/>
          </p:nvGrpSpPr>
          <p:grpSpPr>
            <a:xfrm>
              <a:off x="4323363" y="2970968"/>
              <a:ext cx="823252" cy="710758"/>
              <a:chOff x="3755667" y="1931353"/>
              <a:chExt cx="680374" cy="587404"/>
            </a:xfrm>
          </p:grpSpPr>
          <p:sp>
            <p:nvSpPr>
              <p:cNvPr id="58"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59"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57" name="Freeform 7"/>
            <p:cNvSpPr>
              <a:spLocks noEditPoints="1"/>
            </p:cNvSpPr>
            <p:nvPr/>
          </p:nvSpPr>
          <p:spPr bwMode="auto">
            <a:xfrm>
              <a:off x="4580089" y="3139036"/>
              <a:ext cx="328025" cy="326055"/>
            </a:xfrm>
            <a:custGeom>
              <a:avLst/>
              <a:gdLst>
                <a:gd name="T0" fmla="*/ 124 w 141"/>
                <a:gd name="T1" fmla="*/ 140 h 140"/>
                <a:gd name="T2" fmla="*/ 18 w 141"/>
                <a:gd name="T3" fmla="*/ 140 h 140"/>
                <a:gd name="T4" fmla="*/ 7 w 141"/>
                <a:gd name="T5" fmla="*/ 121 h 140"/>
                <a:gd name="T6" fmla="*/ 53 w 141"/>
                <a:gd name="T7" fmla="*/ 48 h 140"/>
                <a:gd name="T8" fmla="*/ 53 w 141"/>
                <a:gd name="T9" fmla="*/ 11 h 140"/>
                <a:gd name="T10" fmla="*/ 48 w 141"/>
                <a:gd name="T11" fmla="*/ 11 h 140"/>
                <a:gd name="T12" fmla="*/ 42 w 141"/>
                <a:gd name="T13" fmla="*/ 6 h 140"/>
                <a:gd name="T14" fmla="*/ 48 w 141"/>
                <a:gd name="T15" fmla="*/ 0 h 140"/>
                <a:gd name="T16" fmla="*/ 94 w 141"/>
                <a:gd name="T17" fmla="*/ 0 h 140"/>
                <a:gd name="T18" fmla="*/ 100 w 141"/>
                <a:gd name="T19" fmla="*/ 6 h 140"/>
                <a:gd name="T20" fmla="*/ 94 w 141"/>
                <a:gd name="T21" fmla="*/ 11 h 140"/>
                <a:gd name="T22" fmla="*/ 89 w 141"/>
                <a:gd name="T23" fmla="*/ 11 h 140"/>
                <a:gd name="T24" fmla="*/ 89 w 141"/>
                <a:gd name="T25" fmla="*/ 48 h 140"/>
                <a:gd name="T26" fmla="*/ 135 w 141"/>
                <a:gd name="T27" fmla="*/ 121 h 140"/>
                <a:gd name="T28" fmla="*/ 124 w 141"/>
                <a:gd name="T29" fmla="*/ 140 h 140"/>
                <a:gd name="T30" fmla="*/ 38 w 141"/>
                <a:gd name="T31" fmla="*/ 93 h 140"/>
                <a:gd name="T32" fmla="*/ 104 w 141"/>
                <a:gd name="T33" fmla="*/ 93 h 140"/>
                <a:gd name="T34" fmla="*/ 79 w 141"/>
                <a:gd name="T35" fmla="*/ 54 h 140"/>
                <a:gd name="T36" fmla="*/ 77 w 141"/>
                <a:gd name="T37" fmla="*/ 51 h 140"/>
                <a:gd name="T38" fmla="*/ 77 w 141"/>
                <a:gd name="T39" fmla="*/ 48 h 140"/>
                <a:gd name="T40" fmla="*/ 77 w 141"/>
                <a:gd name="T41" fmla="*/ 11 h 140"/>
                <a:gd name="T42" fmla="*/ 65 w 141"/>
                <a:gd name="T43" fmla="*/ 11 h 140"/>
                <a:gd name="T44" fmla="*/ 65 w 141"/>
                <a:gd name="T45" fmla="*/ 48 h 140"/>
                <a:gd name="T46" fmla="*/ 65 w 141"/>
                <a:gd name="T47" fmla="*/ 51 h 140"/>
                <a:gd name="T48" fmla="*/ 63 w 141"/>
                <a:gd name="T49" fmla="*/ 54 h 140"/>
                <a:gd name="T50" fmla="*/ 38 w 141"/>
                <a:gd name="T51" fmla="*/ 9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140">
                  <a:moveTo>
                    <a:pt x="124" y="140"/>
                  </a:moveTo>
                  <a:cubicBezTo>
                    <a:pt x="18" y="140"/>
                    <a:pt x="18" y="140"/>
                    <a:pt x="18" y="140"/>
                  </a:cubicBezTo>
                  <a:cubicBezTo>
                    <a:pt x="5" y="140"/>
                    <a:pt x="0" y="131"/>
                    <a:pt x="7" y="121"/>
                  </a:cubicBezTo>
                  <a:cubicBezTo>
                    <a:pt x="53" y="48"/>
                    <a:pt x="53" y="48"/>
                    <a:pt x="53" y="48"/>
                  </a:cubicBezTo>
                  <a:cubicBezTo>
                    <a:pt x="53" y="11"/>
                    <a:pt x="53" y="11"/>
                    <a:pt x="53" y="11"/>
                  </a:cubicBezTo>
                  <a:cubicBezTo>
                    <a:pt x="48" y="11"/>
                    <a:pt x="48" y="11"/>
                    <a:pt x="48" y="11"/>
                  </a:cubicBezTo>
                  <a:cubicBezTo>
                    <a:pt x="44" y="11"/>
                    <a:pt x="42" y="9"/>
                    <a:pt x="42" y="6"/>
                  </a:cubicBezTo>
                  <a:cubicBezTo>
                    <a:pt x="42" y="2"/>
                    <a:pt x="44" y="0"/>
                    <a:pt x="48" y="0"/>
                  </a:cubicBezTo>
                  <a:cubicBezTo>
                    <a:pt x="94" y="0"/>
                    <a:pt x="94" y="0"/>
                    <a:pt x="94" y="0"/>
                  </a:cubicBezTo>
                  <a:cubicBezTo>
                    <a:pt x="98" y="0"/>
                    <a:pt x="100" y="2"/>
                    <a:pt x="100" y="6"/>
                  </a:cubicBezTo>
                  <a:cubicBezTo>
                    <a:pt x="100" y="9"/>
                    <a:pt x="98" y="11"/>
                    <a:pt x="94" y="11"/>
                  </a:cubicBezTo>
                  <a:cubicBezTo>
                    <a:pt x="89" y="11"/>
                    <a:pt x="89" y="11"/>
                    <a:pt x="89" y="11"/>
                  </a:cubicBezTo>
                  <a:cubicBezTo>
                    <a:pt x="89" y="48"/>
                    <a:pt x="89" y="48"/>
                    <a:pt x="89" y="48"/>
                  </a:cubicBezTo>
                  <a:cubicBezTo>
                    <a:pt x="135" y="121"/>
                    <a:pt x="135" y="121"/>
                    <a:pt x="135" y="121"/>
                  </a:cubicBezTo>
                  <a:cubicBezTo>
                    <a:pt x="141" y="131"/>
                    <a:pt x="137" y="140"/>
                    <a:pt x="124" y="140"/>
                  </a:cubicBezTo>
                  <a:close/>
                  <a:moveTo>
                    <a:pt x="38" y="93"/>
                  </a:moveTo>
                  <a:cubicBezTo>
                    <a:pt x="104" y="93"/>
                    <a:pt x="104" y="93"/>
                    <a:pt x="104" y="93"/>
                  </a:cubicBezTo>
                  <a:cubicBezTo>
                    <a:pt x="79" y="54"/>
                    <a:pt x="79" y="54"/>
                    <a:pt x="79" y="54"/>
                  </a:cubicBezTo>
                  <a:cubicBezTo>
                    <a:pt x="77" y="51"/>
                    <a:pt x="77" y="51"/>
                    <a:pt x="77" y="51"/>
                  </a:cubicBezTo>
                  <a:cubicBezTo>
                    <a:pt x="77" y="48"/>
                    <a:pt x="77" y="48"/>
                    <a:pt x="77" y="48"/>
                  </a:cubicBezTo>
                  <a:cubicBezTo>
                    <a:pt x="77" y="11"/>
                    <a:pt x="77" y="11"/>
                    <a:pt x="77" y="11"/>
                  </a:cubicBezTo>
                  <a:cubicBezTo>
                    <a:pt x="65" y="11"/>
                    <a:pt x="65" y="11"/>
                    <a:pt x="65" y="11"/>
                  </a:cubicBezTo>
                  <a:cubicBezTo>
                    <a:pt x="65" y="48"/>
                    <a:pt x="65" y="48"/>
                    <a:pt x="65" y="48"/>
                  </a:cubicBezTo>
                  <a:cubicBezTo>
                    <a:pt x="65" y="51"/>
                    <a:pt x="65" y="51"/>
                    <a:pt x="65" y="51"/>
                  </a:cubicBezTo>
                  <a:cubicBezTo>
                    <a:pt x="63" y="54"/>
                    <a:pt x="63" y="54"/>
                    <a:pt x="63" y="54"/>
                  </a:cubicBezTo>
                  <a:lnTo>
                    <a:pt x="38" y="93"/>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65" name="Group 4"/>
          <p:cNvGrpSpPr/>
          <p:nvPr/>
        </p:nvGrpSpPr>
        <p:grpSpPr>
          <a:xfrm>
            <a:off x="6123743" y="1700808"/>
            <a:ext cx="1050218" cy="895468"/>
            <a:chOff x="4745821" y="1499943"/>
            <a:chExt cx="823252" cy="710758"/>
          </a:xfrm>
        </p:grpSpPr>
        <p:grpSp>
          <p:nvGrpSpPr>
            <p:cNvPr id="66" name="Group 217"/>
            <p:cNvGrpSpPr/>
            <p:nvPr/>
          </p:nvGrpSpPr>
          <p:grpSpPr>
            <a:xfrm>
              <a:off x="4745821" y="1499943"/>
              <a:ext cx="823252" cy="710758"/>
              <a:chOff x="3755667" y="1931353"/>
              <a:chExt cx="680374" cy="587404"/>
            </a:xfrm>
          </p:grpSpPr>
          <p:sp>
            <p:nvSpPr>
              <p:cNvPr id="68"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69"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67" name="Freeform 9"/>
            <p:cNvSpPr>
              <a:spLocks noEditPoints="1"/>
            </p:cNvSpPr>
            <p:nvPr/>
          </p:nvSpPr>
          <p:spPr bwMode="auto">
            <a:xfrm>
              <a:off x="4982104" y="1749116"/>
              <a:ext cx="367123" cy="246476"/>
            </a:xfrm>
            <a:custGeom>
              <a:avLst/>
              <a:gdLst>
                <a:gd name="T0" fmla="*/ 208 w 210"/>
                <a:gd name="T1" fmla="*/ 38 h 141"/>
                <a:gd name="T2" fmla="*/ 106 w 210"/>
                <a:gd name="T3" fmla="*/ 70 h 141"/>
                <a:gd name="T4" fmla="*/ 105 w 210"/>
                <a:gd name="T5" fmla="*/ 71 h 141"/>
                <a:gd name="T6" fmla="*/ 104 w 210"/>
                <a:gd name="T7" fmla="*/ 70 h 141"/>
                <a:gd name="T8" fmla="*/ 44 w 210"/>
                <a:gd name="T9" fmla="*/ 52 h 141"/>
                <a:gd name="T10" fmla="*/ 35 w 210"/>
                <a:gd name="T11" fmla="*/ 78 h 141"/>
                <a:gd name="T12" fmla="*/ 41 w 210"/>
                <a:gd name="T13" fmla="*/ 88 h 141"/>
                <a:gd name="T14" fmla="*/ 35 w 210"/>
                <a:gd name="T15" fmla="*/ 98 h 141"/>
                <a:gd name="T16" fmla="*/ 41 w 210"/>
                <a:gd name="T17" fmla="*/ 138 h 141"/>
                <a:gd name="T18" fmla="*/ 40 w 210"/>
                <a:gd name="T19" fmla="*/ 140 h 141"/>
                <a:gd name="T20" fmla="*/ 38 w 210"/>
                <a:gd name="T21" fmla="*/ 141 h 141"/>
                <a:gd name="T22" fmla="*/ 20 w 210"/>
                <a:gd name="T23" fmla="*/ 141 h 141"/>
                <a:gd name="T24" fmla="*/ 18 w 210"/>
                <a:gd name="T25" fmla="*/ 140 h 141"/>
                <a:gd name="T26" fmla="*/ 17 w 210"/>
                <a:gd name="T27" fmla="*/ 138 h 141"/>
                <a:gd name="T28" fmla="*/ 22 w 210"/>
                <a:gd name="T29" fmla="*/ 98 h 141"/>
                <a:gd name="T30" fmla="*/ 17 w 210"/>
                <a:gd name="T31" fmla="*/ 88 h 141"/>
                <a:gd name="T32" fmla="*/ 23 w 210"/>
                <a:gd name="T33" fmla="*/ 78 h 141"/>
                <a:gd name="T34" fmla="*/ 32 w 210"/>
                <a:gd name="T35" fmla="*/ 48 h 141"/>
                <a:gd name="T36" fmla="*/ 2 w 210"/>
                <a:gd name="T37" fmla="*/ 38 h 141"/>
                <a:gd name="T38" fmla="*/ 0 w 210"/>
                <a:gd name="T39" fmla="*/ 35 h 141"/>
                <a:gd name="T40" fmla="*/ 2 w 210"/>
                <a:gd name="T41" fmla="*/ 33 h 141"/>
                <a:gd name="T42" fmla="*/ 104 w 210"/>
                <a:gd name="T43" fmla="*/ 0 h 141"/>
                <a:gd name="T44" fmla="*/ 105 w 210"/>
                <a:gd name="T45" fmla="*/ 0 h 141"/>
                <a:gd name="T46" fmla="*/ 106 w 210"/>
                <a:gd name="T47" fmla="*/ 0 h 141"/>
                <a:gd name="T48" fmla="*/ 208 w 210"/>
                <a:gd name="T49" fmla="*/ 33 h 141"/>
                <a:gd name="T50" fmla="*/ 210 w 210"/>
                <a:gd name="T51" fmla="*/ 35 h 141"/>
                <a:gd name="T52" fmla="*/ 208 w 210"/>
                <a:gd name="T53" fmla="*/ 38 h 141"/>
                <a:gd name="T54" fmla="*/ 164 w 210"/>
                <a:gd name="T55" fmla="*/ 94 h 141"/>
                <a:gd name="T56" fmla="*/ 105 w 210"/>
                <a:gd name="T57" fmla="*/ 117 h 141"/>
                <a:gd name="T58" fmla="*/ 46 w 210"/>
                <a:gd name="T59" fmla="*/ 94 h 141"/>
                <a:gd name="T60" fmla="*/ 48 w 210"/>
                <a:gd name="T61" fmla="*/ 65 h 141"/>
                <a:gd name="T62" fmla="*/ 101 w 210"/>
                <a:gd name="T63" fmla="*/ 82 h 141"/>
                <a:gd name="T64" fmla="*/ 105 w 210"/>
                <a:gd name="T65" fmla="*/ 82 h 141"/>
                <a:gd name="T66" fmla="*/ 109 w 210"/>
                <a:gd name="T67" fmla="*/ 82 h 141"/>
                <a:gd name="T68" fmla="*/ 162 w 210"/>
                <a:gd name="T69" fmla="*/ 65 h 141"/>
                <a:gd name="T70" fmla="*/ 164 w 210"/>
                <a:gd name="T71"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1">
                  <a:moveTo>
                    <a:pt x="208" y="38"/>
                  </a:moveTo>
                  <a:cubicBezTo>
                    <a:pt x="106" y="70"/>
                    <a:pt x="106" y="70"/>
                    <a:pt x="106" y="70"/>
                  </a:cubicBezTo>
                  <a:cubicBezTo>
                    <a:pt x="106" y="71"/>
                    <a:pt x="105" y="71"/>
                    <a:pt x="105" y="71"/>
                  </a:cubicBezTo>
                  <a:cubicBezTo>
                    <a:pt x="105" y="71"/>
                    <a:pt x="104" y="71"/>
                    <a:pt x="104" y="70"/>
                  </a:cubicBezTo>
                  <a:cubicBezTo>
                    <a:pt x="44" y="52"/>
                    <a:pt x="44" y="52"/>
                    <a:pt x="44" y="52"/>
                  </a:cubicBezTo>
                  <a:cubicBezTo>
                    <a:pt x="39" y="56"/>
                    <a:pt x="36" y="66"/>
                    <a:pt x="35" y="78"/>
                  </a:cubicBezTo>
                  <a:cubicBezTo>
                    <a:pt x="38" y="80"/>
                    <a:pt x="41" y="84"/>
                    <a:pt x="41" y="88"/>
                  </a:cubicBezTo>
                  <a:cubicBezTo>
                    <a:pt x="41" y="92"/>
                    <a:pt x="38" y="96"/>
                    <a:pt x="35" y="98"/>
                  </a:cubicBezTo>
                  <a:cubicBezTo>
                    <a:pt x="41" y="138"/>
                    <a:pt x="41" y="138"/>
                    <a:pt x="41" y="138"/>
                  </a:cubicBezTo>
                  <a:cubicBezTo>
                    <a:pt x="41" y="138"/>
                    <a:pt x="40" y="139"/>
                    <a:pt x="40" y="140"/>
                  </a:cubicBezTo>
                  <a:cubicBezTo>
                    <a:pt x="39" y="141"/>
                    <a:pt x="38" y="141"/>
                    <a:pt x="38" y="141"/>
                  </a:cubicBezTo>
                  <a:cubicBezTo>
                    <a:pt x="20" y="141"/>
                    <a:pt x="20" y="141"/>
                    <a:pt x="20" y="141"/>
                  </a:cubicBezTo>
                  <a:cubicBezTo>
                    <a:pt x="19" y="141"/>
                    <a:pt x="18" y="141"/>
                    <a:pt x="18" y="140"/>
                  </a:cubicBezTo>
                  <a:cubicBezTo>
                    <a:pt x="17" y="139"/>
                    <a:pt x="17" y="138"/>
                    <a:pt x="17" y="138"/>
                  </a:cubicBezTo>
                  <a:cubicBezTo>
                    <a:pt x="22" y="98"/>
                    <a:pt x="22" y="98"/>
                    <a:pt x="22" y="98"/>
                  </a:cubicBezTo>
                  <a:cubicBezTo>
                    <a:pt x="19" y="96"/>
                    <a:pt x="17" y="92"/>
                    <a:pt x="17" y="88"/>
                  </a:cubicBezTo>
                  <a:cubicBezTo>
                    <a:pt x="17" y="84"/>
                    <a:pt x="20" y="80"/>
                    <a:pt x="23" y="78"/>
                  </a:cubicBezTo>
                  <a:cubicBezTo>
                    <a:pt x="24" y="67"/>
                    <a:pt x="26" y="56"/>
                    <a:pt x="32" y="48"/>
                  </a:cubicBezTo>
                  <a:cubicBezTo>
                    <a:pt x="2" y="38"/>
                    <a:pt x="2" y="38"/>
                    <a:pt x="2" y="38"/>
                  </a:cubicBezTo>
                  <a:cubicBezTo>
                    <a:pt x="0" y="38"/>
                    <a:pt x="0" y="37"/>
                    <a:pt x="0" y="35"/>
                  </a:cubicBezTo>
                  <a:cubicBezTo>
                    <a:pt x="0" y="34"/>
                    <a:pt x="0" y="33"/>
                    <a:pt x="2" y="33"/>
                  </a:cubicBezTo>
                  <a:cubicBezTo>
                    <a:pt x="104" y="0"/>
                    <a:pt x="104" y="0"/>
                    <a:pt x="104" y="0"/>
                  </a:cubicBezTo>
                  <a:cubicBezTo>
                    <a:pt x="104" y="0"/>
                    <a:pt x="105" y="0"/>
                    <a:pt x="105" y="0"/>
                  </a:cubicBezTo>
                  <a:cubicBezTo>
                    <a:pt x="105" y="0"/>
                    <a:pt x="106" y="0"/>
                    <a:pt x="106" y="0"/>
                  </a:cubicBezTo>
                  <a:cubicBezTo>
                    <a:pt x="208" y="33"/>
                    <a:pt x="208" y="33"/>
                    <a:pt x="208" y="33"/>
                  </a:cubicBezTo>
                  <a:cubicBezTo>
                    <a:pt x="210" y="33"/>
                    <a:pt x="210" y="34"/>
                    <a:pt x="210" y="35"/>
                  </a:cubicBezTo>
                  <a:cubicBezTo>
                    <a:pt x="210" y="37"/>
                    <a:pt x="210" y="38"/>
                    <a:pt x="208" y="38"/>
                  </a:cubicBezTo>
                  <a:close/>
                  <a:moveTo>
                    <a:pt x="164" y="94"/>
                  </a:moveTo>
                  <a:cubicBezTo>
                    <a:pt x="164" y="107"/>
                    <a:pt x="137" y="117"/>
                    <a:pt x="105" y="117"/>
                  </a:cubicBezTo>
                  <a:cubicBezTo>
                    <a:pt x="73" y="117"/>
                    <a:pt x="46" y="107"/>
                    <a:pt x="46" y="94"/>
                  </a:cubicBezTo>
                  <a:cubicBezTo>
                    <a:pt x="48" y="65"/>
                    <a:pt x="48" y="65"/>
                    <a:pt x="48" y="65"/>
                  </a:cubicBezTo>
                  <a:cubicBezTo>
                    <a:pt x="101" y="82"/>
                    <a:pt x="101" y="82"/>
                    <a:pt x="101" y="82"/>
                  </a:cubicBezTo>
                  <a:cubicBezTo>
                    <a:pt x="102" y="82"/>
                    <a:pt x="104" y="82"/>
                    <a:pt x="105" y="82"/>
                  </a:cubicBezTo>
                  <a:cubicBezTo>
                    <a:pt x="106" y="82"/>
                    <a:pt x="108" y="82"/>
                    <a:pt x="109" y="82"/>
                  </a:cubicBezTo>
                  <a:cubicBezTo>
                    <a:pt x="162" y="65"/>
                    <a:pt x="162" y="65"/>
                    <a:pt x="162" y="65"/>
                  </a:cubicBezTo>
                  <a:lnTo>
                    <a:pt x="164" y="94"/>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70" name="Group 14"/>
          <p:cNvGrpSpPr/>
          <p:nvPr/>
        </p:nvGrpSpPr>
        <p:grpSpPr>
          <a:xfrm>
            <a:off x="5041891" y="4471569"/>
            <a:ext cx="1050218" cy="895468"/>
            <a:chOff x="3897771" y="3699175"/>
            <a:chExt cx="823252" cy="710758"/>
          </a:xfrm>
        </p:grpSpPr>
        <p:grpSp>
          <p:nvGrpSpPr>
            <p:cNvPr id="71" name="Group 226"/>
            <p:cNvGrpSpPr/>
            <p:nvPr/>
          </p:nvGrpSpPr>
          <p:grpSpPr>
            <a:xfrm>
              <a:off x="3897771" y="3699175"/>
              <a:ext cx="823252" cy="710758"/>
              <a:chOff x="3755667" y="1931353"/>
              <a:chExt cx="680374" cy="587404"/>
            </a:xfrm>
          </p:grpSpPr>
          <p:sp>
            <p:nvSpPr>
              <p:cNvPr id="73"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74"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72" name="Freeform 10"/>
            <p:cNvSpPr>
              <a:spLocks noEditPoints="1"/>
            </p:cNvSpPr>
            <p:nvPr/>
          </p:nvSpPr>
          <p:spPr bwMode="auto">
            <a:xfrm>
              <a:off x="4160844" y="3911642"/>
              <a:ext cx="309068" cy="285823"/>
            </a:xfrm>
            <a:custGeom>
              <a:avLst/>
              <a:gdLst>
                <a:gd name="T0" fmla="*/ 152 w 152"/>
                <a:gd name="T1" fmla="*/ 114 h 140"/>
                <a:gd name="T2" fmla="*/ 149 w 152"/>
                <a:gd name="T3" fmla="*/ 117 h 140"/>
                <a:gd name="T4" fmla="*/ 129 w 152"/>
                <a:gd name="T5" fmla="*/ 117 h 140"/>
                <a:gd name="T6" fmla="*/ 129 w 152"/>
                <a:gd name="T7" fmla="*/ 131 h 140"/>
                <a:gd name="T8" fmla="*/ 120 w 152"/>
                <a:gd name="T9" fmla="*/ 140 h 140"/>
                <a:gd name="T10" fmla="*/ 32 w 152"/>
                <a:gd name="T11" fmla="*/ 140 h 140"/>
                <a:gd name="T12" fmla="*/ 23 w 152"/>
                <a:gd name="T13" fmla="*/ 131 h 140"/>
                <a:gd name="T14" fmla="*/ 23 w 152"/>
                <a:gd name="T15" fmla="*/ 117 h 140"/>
                <a:gd name="T16" fmla="*/ 3 w 152"/>
                <a:gd name="T17" fmla="*/ 117 h 140"/>
                <a:gd name="T18" fmla="*/ 0 w 152"/>
                <a:gd name="T19" fmla="*/ 114 h 140"/>
                <a:gd name="T20" fmla="*/ 0 w 152"/>
                <a:gd name="T21" fmla="*/ 76 h 140"/>
                <a:gd name="T22" fmla="*/ 17 w 152"/>
                <a:gd name="T23" fmla="*/ 58 h 140"/>
                <a:gd name="T24" fmla="*/ 23 w 152"/>
                <a:gd name="T25" fmla="*/ 58 h 140"/>
                <a:gd name="T26" fmla="*/ 23 w 152"/>
                <a:gd name="T27" fmla="*/ 8 h 140"/>
                <a:gd name="T28" fmla="*/ 32 w 152"/>
                <a:gd name="T29" fmla="*/ 0 h 140"/>
                <a:gd name="T30" fmla="*/ 94 w 152"/>
                <a:gd name="T31" fmla="*/ 0 h 140"/>
                <a:gd name="T32" fmla="*/ 109 w 152"/>
                <a:gd name="T33" fmla="*/ 6 h 140"/>
                <a:gd name="T34" fmla="*/ 123 w 152"/>
                <a:gd name="T35" fmla="*/ 20 h 140"/>
                <a:gd name="T36" fmla="*/ 129 w 152"/>
                <a:gd name="T37" fmla="*/ 35 h 140"/>
                <a:gd name="T38" fmla="*/ 129 w 152"/>
                <a:gd name="T39" fmla="*/ 58 h 140"/>
                <a:gd name="T40" fmla="*/ 135 w 152"/>
                <a:gd name="T41" fmla="*/ 58 h 140"/>
                <a:gd name="T42" fmla="*/ 152 w 152"/>
                <a:gd name="T43" fmla="*/ 76 h 140"/>
                <a:gd name="T44" fmla="*/ 152 w 152"/>
                <a:gd name="T45" fmla="*/ 114 h 140"/>
                <a:gd name="T46" fmla="*/ 117 w 152"/>
                <a:gd name="T47" fmla="*/ 70 h 140"/>
                <a:gd name="T48" fmla="*/ 117 w 152"/>
                <a:gd name="T49" fmla="*/ 35 h 140"/>
                <a:gd name="T50" fmla="*/ 102 w 152"/>
                <a:gd name="T51" fmla="*/ 35 h 140"/>
                <a:gd name="T52" fmla="*/ 94 w 152"/>
                <a:gd name="T53" fmla="*/ 26 h 140"/>
                <a:gd name="T54" fmla="*/ 94 w 152"/>
                <a:gd name="T55" fmla="*/ 11 h 140"/>
                <a:gd name="T56" fmla="*/ 35 w 152"/>
                <a:gd name="T57" fmla="*/ 11 h 140"/>
                <a:gd name="T58" fmla="*/ 35 w 152"/>
                <a:gd name="T59" fmla="*/ 70 h 140"/>
                <a:gd name="T60" fmla="*/ 117 w 152"/>
                <a:gd name="T61" fmla="*/ 70 h 140"/>
                <a:gd name="T62" fmla="*/ 117 w 152"/>
                <a:gd name="T63" fmla="*/ 129 h 140"/>
                <a:gd name="T64" fmla="*/ 117 w 152"/>
                <a:gd name="T65" fmla="*/ 105 h 140"/>
                <a:gd name="T66" fmla="*/ 35 w 152"/>
                <a:gd name="T67" fmla="*/ 105 h 140"/>
                <a:gd name="T68" fmla="*/ 35 w 152"/>
                <a:gd name="T69" fmla="*/ 129 h 140"/>
                <a:gd name="T70" fmla="*/ 117 w 152"/>
                <a:gd name="T71" fmla="*/ 129 h 140"/>
                <a:gd name="T72" fmla="*/ 135 w 152"/>
                <a:gd name="T73" fmla="*/ 70 h 140"/>
                <a:gd name="T74" fmla="*/ 129 w 152"/>
                <a:gd name="T75" fmla="*/ 76 h 140"/>
                <a:gd name="T76" fmla="*/ 135 w 152"/>
                <a:gd name="T77" fmla="*/ 82 h 140"/>
                <a:gd name="T78" fmla="*/ 140 w 152"/>
                <a:gd name="T79" fmla="*/ 76 h 140"/>
                <a:gd name="T80" fmla="*/ 135 w 152"/>
                <a:gd name="T81"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140">
                  <a:moveTo>
                    <a:pt x="152" y="114"/>
                  </a:moveTo>
                  <a:cubicBezTo>
                    <a:pt x="152" y="115"/>
                    <a:pt x="151" y="117"/>
                    <a:pt x="149" y="117"/>
                  </a:cubicBezTo>
                  <a:cubicBezTo>
                    <a:pt x="129" y="117"/>
                    <a:pt x="129" y="117"/>
                    <a:pt x="129" y="117"/>
                  </a:cubicBezTo>
                  <a:cubicBezTo>
                    <a:pt x="129" y="131"/>
                    <a:pt x="129" y="131"/>
                    <a:pt x="129" y="131"/>
                  </a:cubicBezTo>
                  <a:cubicBezTo>
                    <a:pt x="129" y="136"/>
                    <a:pt x="125" y="140"/>
                    <a:pt x="120" y="140"/>
                  </a:cubicBezTo>
                  <a:cubicBezTo>
                    <a:pt x="32" y="140"/>
                    <a:pt x="32" y="140"/>
                    <a:pt x="32" y="140"/>
                  </a:cubicBezTo>
                  <a:cubicBezTo>
                    <a:pt x="27" y="140"/>
                    <a:pt x="23" y="136"/>
                    <a:pt x="23" y="131"/>
                  </a:cubicBezTo>
                  <a:cubicBezTo>
                    <a:pt x="23" y="117"/>
                    <a:pt x="23" y="117"/>
                    <a:pt x="23" y="117"/>
                  </a:cubicBezTo>
                  <a:cubicBezTo>
                    <a:pt x="3" y="117"/>
                    <a:pt x="3" y="117"/>
                    <a:pt x="3" y="117"/>
                  </a:cubicBezTo>
                  <a:cubicBezTo>
                    <a:pt x="1" y="117"/>
                    <a:pt x="0" y="115"/>
                    <a:pt x="0" y="114"/>
                  </a:cubicBezTo>
                  <a:cubicBezTo>
                    <a:pt x="0" y="76"/>
                    <a:pt x="0" y="76"/>
                    <a:pt x="0" y="76"/>
                  </a:cubicBezTo>
                  <a:cubicBezTo>
                    <a:pt x="0" y="66"/>
                    <a:pt x="8" y="58"/>
                    <a:pt x="17" y="58"/>
                  </a:cubicBezTo>
                  <a:cubicBezTo>
                    <a:pt x="23" y="58"/>
                    <a:pt x="23" y="58"/>
                    <a:pt x="23" y="58"/>
                  </a:cubicBezTo>
                  <a:cubicBezTo>
                    <a:pt x="23" y="8"/>
                    <a:pt x="23" y="8"/>
                    <a:pt x="23" y="8"/>
                  </a:cubicBezTo>
                  <a:cubicBezTo>
                    <a:pt x="23" y="4"/>
                    <a:pt x="27" y="0"/>
                    <a:pt x="32" y="0"/>
                  </a:cubicBezTo>
                  <a:cubicBezTo>
                    <a:pt x="94" y="0"/>
                    <a:pt x="94" y="0"/>
                    <a:pt x="94" y="0"/>
                  </a:cubicBezTo>
                  <a:cubicBezTo>
                    <a:pt x="98" y="0"/>
                    <a:pt x="105" y="2"/>
                    <a:pt x="109" y="6"/>
                  </a:cubicBezTo>
                  <a:cubicBezTo>
                    <a:pt x="123" y="20"/>
                    <a:pt x="123" y="20"/>
                    <a:pt x="123" y="20"/>
                  </a:cubicBezTo>
                  <a:cubicBezTo>
                    <a:pt x="126" y="23"/>
                    <a:pt x="129" y="30"/>
                    <a:pt x="129" y="35"/>
                  </a:cubicBezTo>
                  <a:cubicBezTo>
                    <a:pt x="129" y="58"/>
                    <a:pt x="129" y="58"/>
                    <a:pt x="129" y="58"/>
                  </a:cubicBezTo>
                  <a:cubicBezTo>
                    <a:pt x="135" y="58"/>
                    <a:pt x="135" y="58"/>
                    <a:pt x="135" y="58"/>
                  </a:cubicBezTo>
                  <a:cubicBezTo>
                    <a:pt x="144" y="58"/>
                    <a:pt x="152" y="66"/>
                    <a:pt x="152" y="76"/>
                  </a:cubicBezTo>
                  <a:lnTo>
                    <a:pt x="152" y="114"/>
                  </a:lnTo>
                  <a:close/>
                  <a:moveTo>
                    <a:pt x="117" y="70"/>
                  </a:moveTo>
                  <a:cubicBezTo>
                    <a:pt x="117" y="35"/>
                    <a:pt x="117" y="35"/>
                    <a:pt x="117" y="35"/>
                  </a:cubicBezTo>
                  <a:cubicBezTo>
                    <a:pt x="102" y="35"/>
                    <a:pt x="102" y="35"/>
                    <a:pt x="102" y="35"/>
                  </a:cubicBezTo>
                  <a:cubicBezTo>
                    <a:pt x="98" y="35"/>
                    <a:pt x="94" y="31"/>
                    <a:pt x="94" y="26"/>
                  </a:cubicBezTo>
                  <a:cubicBezTo>
                    <a:pt x="94" y="11"/>
                    <a:pt x="94" y="11"/>
                    <a:pt x="94" y="11"/>
                  </a:cubicBezTo>
                  <a:cubicBezTo>
                    <a:pt x="35" y="11"/>
                    <a:pt x="35" y="11"/>
                    <a:pt x="35" y="11"/>
                  </a:cubicBezTo>
                  <a:cubicBezTo>
                    <a:pt x="35" y="70"/>
                    <a:pt x="35" y="70"/>
                    <a:pt x="35" y="70"/>
                  </a:cubicBezTo>
                  <a:lnTo>
                    <a:pt x="117" y="70"/>
                  </a:lnTo>
                  <a:close/>
                  <a:moveTo>
                    <a:pt x="117" y="129"/>
                  </a:moveTo>
                  <a:cubicBezTo>
                    <a:pt x="117" y="105"/>
                    <a:pt x="117" y="105"/>
                    <a:pt x="117" y="105"/>
                  </a:cubicBezTo>
                  <a:cubicBezTo>
                    <a:pt x="35" y="105"/>
                    <a:pt x="35" y="105"/>
                    <a:pt x="35" y="105"/>
                  </a:cubicBezTo>
                  <a:cubicBezTo>
                    <a:pt x="35" y="129"/>
                    <a:pt x="35" y="129"/>
                    <a:pt x="35" y="129"/>
                  </a:cubicBezTo>
                  <a:lnTo>
                    <a:pt x="117" y="129"/>
                  </a:lnTo>
                  <a:close/>
                  <a:moveTo>
                    <a:pt x="135" y="70"/>
                  </a:moveTo>
                  <a:cubicBezTo>
                    <a:pt x="131" y="70"/>
                    <a:pt x="129" y="73"/>
                    <a:pt x="129" y="76"/>
                  </a:cubicBezTo>
                  <a:cubicBezTo>
                    <a:pt x="129" y="79"/>
                    <a:pt x="131" y="82"/>
                    <a:pt x="135" y="82"/>
                  </a:cubicBezTo>
                  <a:cubicBezTo>
                    <a:pt x="138" y="82"/>
                    <a:pt x="140" y="79"/>
                    <a:pt x="140" y="76"/>
                  </a:cubicBezTo>
                  <a:cubicBezTo>
                    <a:pt x="140" y="73"/>
                    <a:pt x="138" y="70"/>
                    <a:pt x="135" y="7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81" name="TextBox 8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1705099" y="1627488"/>
            <a:ext cx="2262158" cy="369332"/>
          </a:xfrm>
          <a:prstGeom prst="rect">
            <a:avLst/>
          </a:prstGeom>
        </p:spPr>
        <p:txBody>
          <a:bodyPr wrap="none">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单因素作用影响实验</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8401843" y="1700808"/>
            <a:ext cx="2723823" cy="369332"/>
          </a:xfrm>
          <a:prstGeom prst="rect">
            <a:avLst/>
          </a:prstGeom>
        </p:spPr>
        <p:txBody>
          <a:bodyPr wrap="none">
            <a:spAutoFit/>
          </a:bodyPr>
          <a:lstStyle/>
          <a:p>
            <a:pPr>
              <a:spcBef>
                <a:spcPct val="0"/>
              </a:spcBef>
              <a:buFont typeface="Arial" charset="0"/>
              <a:buNone/>
            </a:pPr>
            <a:r>
              <a:rPr lang="zh-CN" altLang="en-US"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多因素共同作用影响实验</a:t>
            </a:r>
            <a:endParaRPr lang="zh-CN" altLang="en-US" b="1" dirty="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TextBox 4"/>
          <p:cNvSpPr txBox="1"/>
          <p:nvPr/>
        </p:nvSpPr>
        <p:spPr>
          <a:xfrm>
            <a:off x="1129035" y="2325265"/>
            <a:ext cx="3816424" cy="2653034"/>
          </a:xfrm>
          <a:prstGeom prst="rect">
            <a:avLst/>
          </a:prstGeom>
          <a:noFill/>
        </p:spPr>
        <p:txBody>
          <a:bodyPr wrap="square" rtlCol="0">
            <a:spAutoFit/>
          </a:bodyPr>
          <a:lstStyle/>
          <a:p>
            <a:pPr>
              <a:lnSpc>
                <a:spcPct val="130000"/>
              </a:lnSpc>
              <a:spcBef>
                <a:spcPct val="0"/>
              </a:spcBef>
            </a:pPr>
            <a:r>
              <a:rPr lang="zh-CN" altLang="zh-CN" sz="1600" dirty="0">
                <a:solidFill>
                  <a:schemeClr val="tx1">
                    <a:lumMod val="65000"/>
                    <a:lumOff val="35000"/>
                  </a:schemeClr>
                </a:solidFill>
                <a:latin typeface="微软雅黑" pitchFamily="34" charset="-122"/>
                <a:ea typeface="微软雅黑" pitchFamily="34" charset="-122"/>
                <a:sym typeface="Calibri" pitchFamily="34" charset="0"/>
              </a:rPr>
              <a:t>在进行个体速度对序参量的影响实验中，可变因素必须保证只有速度一个参数，其他参数在控制下需要保持不变。其他参数的值在设置时要遵循一个原则，即在影响范围的最小边界，保证值可以使群体产生有序群集运动，但是又不会对群体产生过多影响。所以值的选择需要进行多次实验慢慢调整进行确定。</a:t>
            </a:r>
            <a:endParaRPr lang="zh-CN" altLang="en-US" sz="1600" dirty="0">
              <a:solidFill>
                <a:schemeClr val="tx1">
                  <a:lumMod val="65000"/>
                  <a:lumOff val="35000"/>
                </a:schemeClr>
              </a:solidFill>
              <a:latin typeface="微软雅黑" pitchFamily="34" charset="-122"/>
              <a:ea typeface="微软雅黑" pitchFamily="34" charset="-122"/>
              <a:sym typeface="Calibri" pitchFamily="34" charset="0"/>
            </a:endParaRPr>
          </a:p>
        </p:txBody>
      </p:sp>
      <p:sp>
        <p:nvSpPr>
          <p:cNvPr id="6" name="TextBox 5"/>
          <p:cNvSpPr txBox="1"/>
          <p:nvPr/>
        </p:nvSpPr>
        <p:spPr>
          <a:xfrm>
            <a:off x="7825779" y="2325265"/>
            <a:ext cx="4032448" cy="3262047"/>
          </a:xfrm>
          <a:prstGeom prst="rect">
            <a:avLst/>
          </a:prstGeom>
          <a:noFill/>
        </p:spPr>
        <p:txBody>
          <a:bodyPr wrap="square" rtlCol="0">
            <a:spAutoFit/>
          </a:bodyPr>
          <a:lstStyle/>
          <a:p>
            <a:pPr>
              <a:lnSpc>
                <a:spcPct val="130000"/>
              </a:lnSpc>
              <a:spcBef>
                <a:spcPct val="0"/>
              </a:spcBef>
            </a:pPr>
            <a:r>
              <a:rPr lang="zh-CN" altLang="zh-CN" sz="1600" dirty="0">
                <a:solidFill>
                  <a:schemeClr val="tx1">
                    <a:lumMod val="65000"/>
                    <a:lumOff val="35000"/>
                  </a:schemeClr>
                </a:solidFill>
                <a:latin typeface="微软雅黑" pitchFamily="34" charset="-122"/>
                <a:ea typeface="微软雅黑" pitchFamily="34" charset="-122"/>
              </a:rPr>
              <a:t>实验为了排除其他因素的干扰，经过分析已有实验数据后决定采用影响因素值在</a:t>
            </a:r>
            <a:r>
              <a:rPr lang="en-US" altLang="zh-CN" sz="1600" dirty="0">
                <a:solidFill>
                  <a:schemeClr val="tx1">
                    <a:lumMod val="65000"/>
                    <a:lumOff val="35000"/>
                  </a:schemeClr>
                </a:solidFill>
                <a:latin typeface="微软雅黑" pitchFamily="34" charset="-122"/>
                <a:ea typeface="微软雅黑" pitchFamily="34" charset="-122"/>
              </a:rPr>
              <a:t>0.5</a:t>
            </a:r>
            <a:r>
              <a:rPr lang="zh-CN" altLang="zh-CN" sz="1600" dirty="0">
                <a:solidFill>
                  <a:schemeClr val="tx1">
                    <a:lumMod val="65000"/>
                    <a:lumOff val="35000"/>
                  </a:schemeClr>
                </a:solidFill>
                <a:latin typeface="微软雅黑" pitchFamily="34" charset="-122"/>
                <a:ea typeface="微软雅黑" pitchFamily="34" charset="-122"/>
              </a:rPr>
              <a:t>到</a:t>
            </a:r>
            <a:r>
              <a:rPr lang="en-US" altLang="zh-CN" sz="1600" dirty="0">
                <a:solidFill>
                  <a:schemeClr val="tx1">
                    <a:lumMod val="65000"/>
                    <a:lumOff val="35000"/>
                  </a:schemeClr>
                </a:solidFill>
                <a:latin typeface="微软雅黑" pitchFamily="34" charset="-122"/>
                <a:ea typeface="微软雅黑" pitchFamily="34" charset="-122"/>
              </a:rPr>
              <a:t>1.0</a:t>
            </a:r>
            <a:r>
              <a:rPr lang="zh-CN" altLang="zh-CN" sz="1600" dirty="0">
                <a:solidFill>
                  <a:schemeClr val="tx1">
                    <a:lumMod val="65000"/>
                    <a:lumOff val="35000"/>
                  </a:schemeClr>
                </a:solidFill>
                <a:latin typeface="微软雅黑" pitchFamily="34" charset="-122"/>
                <a:ea typeface="微软雅黑" pitchFamily="34" charset="-122"/>
              </a:rPr>
              <a:t>区间的参数值进行实验，该区间内参数都超过</a:t>
            </a:r>
            <a:r>
              <a:rPr lang="en-US" altLang="zh-CN" sz="1600" dirty="0">
                <a:solidFill>
                  <a:schemeClr val="tx1">
                    <a:lumMod val="65000"/>
                    <a:lumOff val="35000"/>
                  </a:schemeClr>
                </a:solidFill>
                <a:latin typeface="微软雅黑" pitchFamily="34" charset="-122"/>
                <a:ea typeface="微软雅黑" pitchFamily="34" charset="-122"/>
              </a:rPr>
              <a:t>0.8</a:t>
            </a:r>
            <a:r>
              <a:rPr lang="zh-CN" altLang="zh-CN" sz="1600" dirty="0">
                <a:solidFill>
                  <a:schemeClr val="tx1">
                    <a:lumMod val="65000"/>
                    <a:lumOff val="35000"/>
                  </a:schemeClr>
                </a:solidFill>
                <a:latin typeface="微软雅黑" pitchFamily="34" charset="-122"/>
                <a:ea typeface="微软雅黑" pitchFamily="34" charset="-122"/>
              </a:rPr>
              <a:t>，满足实验要求，而且实验数据表现比较稳定，远比其他区间有更高的价值。此外，本次实验是同时研究三种因素的共同作用效果，所以与之前进行的实验一致，即保持无关变量数值的前后统一与对群体影响最小原则，减少无关变量给实验带来的误差。</a:t>
            </a:r>
            <a:endParaRPr lang="zh-CN" altLang="en-US" sz="16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02994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strips(downLeft)">
                                      <p:cBhvr>
                                        <p:cTn id="7" dur="500"/>
                                        <p:tgtEl>
                                          <p:spTgt spid="50"/>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strips(downLeft)">
                                      <p:cBhvr>
                                        <p:cTn id="11" dur="500"/>
                                        <p:tgtEl>
                                          <p:spTgt spid="70"/>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strips(downLeft)">
                                      <p:cBhvr>
                                        <p:cTn id="15" dur="500"/>
                                        <p:tgtEl>
                                          <p:spTgt spid="65"/>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strips(downLeft)">
                                      <p:cBhvr>
                                        <p:cTn id="19" dur="500"/>
                                        <p:tgtEl>
                                          <p:spTgt spid="5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a:t>
            </a:r>
            <a:r>
              <a:rPr lang="zh-CN" altLang="en-US" dirty="0">
                <a:solidFill>
                  <a:schemeClr val="bg1"/>
                </a:solidFill>
                <a:latin typeface="微软雅黑" pitchFamily="34" charset="-122"/>
                <a:ea typeface="微软雅黑" pitchFamily="34" charset="-122"/>
              </a:rPr>
              <a:t>结果</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51" name="TextBox 5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643" y="1556792"/>
            <a:ext cx="5058481" cy="3791479"/>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476" y="1556792"/>
            <a:ext cx="5106113" cy="3762900"/>
          </a:xfrm>
          <a:prstGeom prst="rect">
            <a:avLst/>
          </a:prstGeom>
        </p:spPr>
      </p:pic>
      <p:sp>
        <p:nvSpPr>
          <p:cNvPr id="6" name="矩形 5"/>
          <p:cNvSpPr/>
          <p:nvPr/>
        </p:nvSpPr>
        <p:spPr>
          <a:xfrm>
            <a:off x="1600885" y="5589240"/>
            <a:ext cx="3509294" cy="369332"/>
          </a:xfrm>
          <a:prstGeom prst="rect">
            <a:avLst/>
          </a:prstGeom>
        </p:spPr>
        <p:txBody>
          <a:bodyPr wrap="none">
            <a:spAutoFit/>
          </a:bodyPr>
          <a:lstStyle/>
          <a:p>
            <a:r>
              <a:rPr lang="zh-CN" altLang="zh-CN" dirty="0"/>
              <a:t>个体速度（</a:t>
            </a:r>
            <a:r>
              <a:rPr lang="en-US" altLang="zh-CN" dirty="0"/>
              <a:t>V</a:t>
            </a:r>
            <a:r>
              <a:rPr lang="zh-CN" altLang="zh-CN" dirty="0"/>
              <a:t>）最优区间为</a:t>
            </a:r>
            <a:r>
              <a:rPr lang="en-US" altLang="zh-CN" dirty="0"/>
              <a:t>0.4-1.3</a:t>
            </a:r>
            <a:endParaRPr lang="zh-CN" altLang="en-US" dirty="0"/>
          </a:p>
        </p:txBody>
      </p:sp>
      <p:sp>
        <p:nvSpPr>
          <p:cNvPr id="7" name="矩形 6"/>
          <p:cNvSpPr/>
          <p:nvPr/>
        </p:nvSpPr>
        <p:spPr>
          <a:xfrm>
            <a:off x="6940219" y="5607295"/>
            <a:ext cx="4381328" cy="369332"/>
          </a:xfrm>
          <a:prstGeom prst="rect">
            <a:avLst/>
          </a:prstGeom>
        </p:spPr>
        <p:txBody>
          <a:bodyPr wrap="none">
            <a:spAutoFit/>
          </a:bodyPr>
          <a:lstStyle/>
          <a:p>
            <a:r>
              <a:rPr lang="zh-CN" altLang="zh-CN" dirty="0"/>
              <a:t>个体相互作用半径（</a:t>
            </a:r>
            <a:r>
              <a:rPr lang="en-US" altLang="zh-CN" dirty="0"/>
              <a:t>r</a:t>
            </a:r>
            <a:r>
              <a:rPr lang="zh-CN" altLang="zh-CN" dirty="0"/>
              <a:t>）最优区间为</a:t>
            </a:r>
            <a:r>
              <a:rPr lang="en-US" altLang="zh-CN" dirty="0"/>
              <a:t>0.4-1.1</a:t>
            </a:r>
            <a:endParaRPr lang="zh-CN" altLang="en-US" dirty="0"/>
          </a:p>
        </p:txBody>
      </p:sp>
    </p:spTree>
    <p:extLst>
      <p:ext uri="{BB962C8B-B14F-4D97-AF65-F5344CB8AC3E}">
        <p14:creationId xmlns:p14="http://schemas.microsoft.com/office/powerpoint/2010/main" val="7348125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a:t>
            </a:r>
            <a:r>
              <a:rPr lang="zh-CN" altLang="en-US" dirty="0">
                <a:solidFill>
                  <a:schemeClr val="bg1"/>
                </a:solidFill>
                <a:latin typeface="微软雅黑" pitchFamily="34" charset="-122"/>
                <a:ea typeface="微软雅黑" pitchFamily="34" charset="-122"/>
              </a:rPr>
              <a:t>结果</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51" name="TextBox 5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635" y="1552313"/>
            <a:ext cx="5172797" cy="3753374"/>
          </a:xfrm>
          <a:prstGeom prst="rect">
            <a:avLst/>
          </a:prstGeom>
        </p:spPr>
      </p:pic>
      <p:sp>
        <p:nvSpPr>
          <p:cNvPr id="7" name="矩形 6"/>
          <p:cNvSpPr/>
          <p:nvPr/>
        </p:nvSpPr>
        <p:spPr>
          <a:xfrm>
            <a:off x="1440847" y="5589240"/>
            <a:ext cx="3576620" cy="369332"/>
          </a:xfrm>
          <a:prstGeom prst="rect">
            <a:avLst/>
          </a:prstGeom>
        </p:spPr>
        <p:txBody>
          <a:bodyPr wrap="none">
            <a:spAutoFit/>
          </a:bodyPr>
          <a:lstStyle/>
          <a:p>
            <a:r>
              <a:rPr lang="zh-CN" altLang="zh-CN" dirty="0"/>
              <a:t>运动时长（</a:t>
            </a:r>
            <a:r>
              <a:rPr lang="en-US" altLang="zh-CN" dirty="0" err="1"/>
              <a:t>dt</a:t>
            </a:r>
            <a:r>
              <a:rPr lang="zh-CN" altLang="zh-CN" dirty="0"/>
              <a:t>）最优区间为</a:t>
            </a:r>
            <a:r>
              <a:rPr lang="en-US" altLang="zh-CN" dirty="0"/>
              <a:t>0.2-1.1</a:t>
            </a:r>
            <a:endParaRPr lang="zh-CN" altLang="en-US" dirty="0"/>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442" y="1514207"/>
            <a:ext cx="5106113" cy="3829585"/>
          </a:xfrm>
          <a:prstGeom prst="rect">
            <a:avLst/>
          </a:prstGeom>
        </p:spPr>
      </p:pic>
      <p:sp>
        <p:nvSpPr>
          <p:cNvPr id="9" name="矩形 8"/>
          <p:cNvSpPr/>
          <p:nvPr/>
        </p:nvSpPr>
        <p:spPr>
          <a:xfrm>
            <a:off x="7407873" y="5607295"/>
            <a:ext cx="3344185" cy="369332"/>
          </a:xfrm>
          <a:prstGeom prst="rect">
            <a:avLst/>
          </a:prstGeom>
        </p:spPr>
        <p:txBody>
          <a:bodyPr wrap="none">
            <a:spAutoFit/>
          </a:bodyPr>
          <a:lstStyle/>
          <a:p>
            <a:r>
              <a:rPr lang="zh-CN" altLang="zh-CN" dirty="0"/>
              <a:t>运动时长</a:t>
            </a:r>
            <a:r>
              <a:rPr lang="en-US" altLang="zh-CN" dirty="0"/>
              <a:t> &gt;</a:t>
            </a:r>
            <a:r>
              <a:rPr lang="zh-CN" altLang="zh-CN" dirty="0" smtClean="0"/>
              <a:t>相互作用半径</a:t>
            </a:r>
            <a:r>
              <a:rPr lang="en-US" altLang="zh-CN" dirty="0" smtClean="0"/>
              <a:t> &gt; </a:t>
            </a:r>
            <a:r>
              <a:rPr lang="zh-CN" altLang="zh-CN" dirty="0" smtClean="0"/>
              <a:t>速度</a:t>
            </a:r>
            <a:endParaRPr lang="zh-CN" altLang="en-US" dirty="0"/>
          </a:p>
        </p:txBody>
      </p:sp>
    </p:spTree>
    <p:extLst>
      <p:ext uri="{BB962C8B-B14F-4D97-AF65-F5344CB8AC3E}">
        <p14:creationId xmlns:p14="http://schemas.microsoft.com/office/powerpoint/2010/main" val="19369014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718834" y="3573016"/>
            <a:ext cx="2827184"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成果应用</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b="1" dirty="0">
                <a:solidFill>
                  <a:schemeClr val="accent5">
                    <a:lumMod val="60000"/>
                    <a:lumOff val="40000"/>
                  </a:schemeClr>
                </a:solidFill>
              </a:rPr>
              <a:t>THE APPLICATION</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5" name="组合 64"/>
          <p:cNvGrpSpPr/>
          <p:nvPr/>
        </p:nvGrpSpPr>
        <p:grpSpPr>
          <a:xfrm>
            <a:off x="5525008" y="4797152"/>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itchFamily="34" charset="-122"/>
                  <a:ea typeface="微软雅黑" pitchFamily="34" charset="-122"/>
                </a:rPr>
                <a:t>研究</a:t>
              </a:r>
              <a:r>
                <a:rPr lang="zh-CN" altLang="en-US" sz="1400" dirty="0" smtClean="0">
                  <a:solidFill>
                    <a:schemeClr val="accent5">
                      <a:lumMod val="60000"/>
                      <a:lumOff val="40000"/>
                    </a:schemeClr>
                  </a:solidFill>
                  <a:latin typeface="微软雅黑" pitchFamily="34" charset="-122"/>
                  <a:ea typeface="微软雅黑" pitchFamily="34" charset="-122"/>
                </a:rPr>
                <a:t>目标</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97" name="组合 96"/>
          <p:cNvGrpSpPr/>
          <p:nvPr/>
        </p:nvGrpSpPr>
        <p:grpSpPr>
          <a:xfrm>
            <a:off x="5525008" y="5229200"/>
            <a:ext cx="1436675" cy="215444"/>
            <a:chOff x="4369395" y="3284984"/>
            <a:chExt cx="1436675" cy="215444"/>
          </a:xfrm>
        </p:grpSpPr>
        <p:sp>
          <p:nvSpPr>
            <p:cNvPr id="10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应用场景</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105" name="组合 104"/>
            <p:cNvGrpSpPr/>
            <p:nvPr/>
          </p:nvGrpSpPr>
          <p:grpSpPr>
            <a:xfrm>
              <a:off x="4369395" y="3316401"/>
              <a:ext cx="168551" cy="168551"/>
              <a:chOff x="5005199" y="3717032"/>
              <a:chExt cx="168551" cy="168551"/>
            </a:xfrm>
          </p:grpSpPr>
          <p:sp>
            <p:nvSpPr>
              <p:cNvPr id="106" name="椭圆 105"/>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07" name="等腰三角形 10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108" name="组合 107"/>
          <p:cNvGrpSpPr/>
          <p:nvPr/>
        </p:nvGrpSpPr>
        <p:grpSpPr>
          <a:xfrm>
            <a:off x="5521523" y="5661828"/>
            <a:ext cx="1436675" cy="215444"/>
            <a:chOff x="4369395" y="3284984"/>
            <a:chExt cx="1436675" cy="215444"/>
          </a:xfrm>
        </p:grpSpPr>
        <p:sp>
          <p:nvSpPr>
            <p:cNvPr id="10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实验结果</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110" name="组合 109"/>
            <p:cNvGrpSpPr/>
            <p:nvPr/>
          </p:nvGrpSpPr>
          <p:grpSpPr>
            <a:xfrm>
              <a:off x="4369395" y="3316401"/>
              <a:ext cx="168551" cy="168551"/>
              <a:chOff x="5005199" y="3717032"/>
              <a:chExt cx="168551" cy="168551"/>
            </a:xfrm>
          </p:grpSpPr>
          <p:sp>
            <p:nvSpPr>
              <p:cNvPr id="111" name="椭圆 110"/>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12" name="等腰三角形 11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43" name="Freeform 9"/>
          <p:cNvSpPr>
            <a:spLocks noEditPoints="1"/>
          </p:cNvSpPr>
          <p:nvPr/>
        </p:nvSpPr>
        <p:spPr bwMode="auto">
          <a:xfrm rot="19469485">
            <a:off x="5602658" y="2053066"/>
            <a:ext cx="1013732" cy="1080193"/>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9" name="TextBox 5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421956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5"/>
                                        </p:tgtEl>
                                        <p:attrNameLst>
                                          <p:attrName>style.visibility</p:attrName>
                                        </p:attrNameLst>
                                      </p:cBhvr>
                                      <p:to>
                                        <p:strVal val="visible"/>
                                      </p:to>
                                    </p:set>
                                    <p:anim calcmode="lin" valueType="num">
                                      <p:cBhvr>
                                        <p:cTn id="20" dur="500" fill="hold"/>
                                        <p:tgtEl>
                                          <p:spTgt spid="65"/>
                                        </p:tgtEl>
                                        <p:attrNameLst>
                                          <p:attrName>ppt_w</p:attrName>
                                        </p:attrNameLst>
                                      </p:cBhvr>
                                      <p:tavLst>
                                        <p:tav tm="0">
                                          <p:val>
                                            <p:fltVal val="0"/>
                                          </p:val>
                                        </p:tav>
                                        <p:tav tm="100000">
                                          <p:val>
                                            <p:strVal val="#ppt_w"/>
                                          </p:val>
                                        </p:tav>
                                      </p:tavLst>
                                    </p:anim>
                                    <p:anim calcmode="lin" valueType="num">
                                      <p:cBhvr>
                                        <p:cTn id="21" dur="500" fill="hold"/>
                                        <p:tgtEl>
                                          <p:spTgt spid="65"/>
                                        </p:tgtEl>
                                        <p:attrNameLst>
                                          <p:attrName>ppt_h</p:attrName>
                                        </p:attrNameLst>
                                      </p:cBhvr>
                                      <p:tavLst>
                                        <p:tav tm="0">
                                          <p:val>
                                            <p:fltVal val="0"/>
                                          </p:val>
                                        </p:tav>
                                        <p:tav tm="100000">
                                          <p:val>
                                            <p:strVal val="#ppt_h"/>
                                          </p:val>
                                        </p:tav>
                                      </p:tavLst>
                                    </p:anim>
                                    <p:animEffect transition="in" filter="fade">
                                      <p:cBhvr>
                                        <p:cTn id="22" dur="500"/>
                                        <p:tgtEl>
                                          <p:spTgt spid="65"/>
                                        </p:tgtEl>
                                      </p:cBhvr>
                                    </p:animEffect>
                                  </p:childTnLst>
                                </p:cTn>
                              </p:par>
                              <p:par>
                                <p:cTn id="23" presetID="53" presetClass="entr" presetSubtype="16" fill="hold" nodeType="withEffect">
                                  <p:stCondLst>
                                    <p:cond delay="500"/>
                                  </p:stCondLst>
                                  <p:childTnLst>
                                    <p:set>
                                      <p:cBhvr>
                                        <p:cTn id="24" dur="1" fill="hold">
                                          <p:stCondLst>
                                            <p:cond delay="0"/>
                                          </p:stCondLst>
                                        </p:cTn>
                                        <p:tgtEl>
                                          <p:spTgt spid="97"/>
                                        </p:tgtEl>
                                        <p:attrNameLst>
                                          <p:attrName>style.visibility</p:attrName>
                                        </p:attrNameLst>
                                      </p:cBhvr>
                                      <p:to>
                                        <p:strVal val="visible"/>
                                      </p:to>
                                    </p:set>
                                    <p:anim calcmode="lin" valueType="num">
                                      <p:cBhvr>
                                        <p:cTn id="25" dur="500" fill="hold"/>
                                        <p:tgtEl>
                                          <p:spTgt spid="97"/>
                                        </p:tgtEl>
                                        <p:attrNameLst>
                                          <p:attrName>ppt_w</p:attrName>
                                        </p:attrNameLst>
                                      </p:cBhvr>
                                      <p:tavLst>
                                        <p:tav tm="0">
                                          <p:val>
                                            <p:fltVal val="0"/>
                                          </p:val>
                                        </p:tav>
                                        <p:tav tm="100000">
                                          <p:val>
                                            <p:strVal val="#ppt_w"/>
                                          </p:val>
                                        </p:tav>
                                      </p:tavLst>
                                    </p:anim>
                                    <p:anim calcmode="lin" valueType="num">
                                      <p:cBhvr>
                                        <p:cTn id="26" dur="500" fill="hold"/>
                                        <p:tgtEl>
                                          <p:spTgt spid="97"/>
                                        </p:tgtEl>
                                        <p:attrNameLst>
                                          <p:attrName>ppt_h</p:attrName>
                                        </p:attrNameLst>
                                      </p:cBhvr>
                                      <p:tavLst>
                                        <p:tav tm="0">
                                          <p:val>
                                            <p:fltVal val="0"/>
                                          </p:val>
                                        </p:tav>
                                        <p:tav tm="100000">
                                          <p:val>
                                            <p:strVal val="#ppt_h"/>
                                          </p:val>
                                        </p:tav>
                                      </p:tavLst>
                                    </p:anim>
                                    <p:animEffect transition="in" filter="fade">
                                      <p:cBhvr>
                                        <p:cTn id="27" dur="500"/>
                                        <p:tgtEl>
                                          <p:spTgt spid="97"/>
                                        </p:tgtEl>
                                      </p:cBhvr>
                                    </p:animEffect>
                                  </p:childTnLst>
                                </p:cTn>
                              </p:par>
                              <p:par>
                                <p:cTn id="28" presetID="53" presetClass="entr" presetSubtype="16" fill="hold" nodeType="withEffect">
                                  <p:stCondLst>
                                    <p:cond delay="500"/>
                                  </p:stCondLst>
                                  <p:childTnLst>
                                    <p:set>
                                      <p:cBhvr>
                                        <p:cTn id="29" dur="1" fill="hold">
                                          <p:stCondLst>
                                            <p:cond delay="0"/>
                                          </p:stCondLst>
                                        </p:cTn>
                                        <p:tgtEl>
                                          <p:spTgt spid="108"/>
                                        </p:tgtEl>
                                        <p:attrNameLst>
                                          <p:attrName>style.visibility</p:attrName>
                                        </p:attrNameLst>
                                      </p:cBhvr>
                                      <p:to>
                                        <p:strVal val="visible"/>
                                      </p:to>
                                    </p:set>
                                    <p:anim calcmode="lin" valueType="num">
                                      <p:cBhvr>
                                        <p:cTn id="30" dur="500" fill="hold"/>
                                        <p:tgtEl>
                                          <p:spTgt spid="108"/>
                                        </p:tgtEl>
                                        <p:attrNameLst>
                                          <p:attrName>ppt_w</p:attrName>
                                        </p:attrNameLst>
                                      </p:cBhvr>
                                      <p:tavLst>
                                        <p:tav tm="0">
                                          <p:val>
                                            <p:fltVal val="0"/>
                                          </p:val>
                                        </p:tav>
                                        <p:tav tm="100000">
                                          <p:val>
                                            <p:strVal val="#ppt_w"/>
                                          </p:val>
                                        </p:tav>
                                      </p:tavLst>
                                    </p:anim>
                                    <p:anim calcmode="lin" valueType="num">
                                      <p:cBhvr>
                                        <p:cTn id="31" dur="500" fill="hold"/>
                                        <p:tgtEl>
                                          <p:spTgt spid="108"/>
                                        </p:tgtEl>
                                        <p:attrNameLst>
                                          <p:attrName>ppt_h</p:attrName>
                                        </p:attrNameLst>
                                      </p:cBhvr>
                                      <p:tavLst>
                                        <p:tav tm="0">
                                          <p:val>
                                            <p:fltVal val="0"/>
                                          </p:val>
                                        </p:tav>
                                        <p:tav tm="100000">
                                          <p:val>
                                            <p:strVal val="#ppt_h"/>
                                          </p:val>
                                        </p:tav>
                                      </p:tavLst>
                                    </p:anim>
                                    <p:animEffect transition="in" filter="fade">
                                      <p:cBhvr>
                                        <p:cTn id="32" dur="500"/>
                                        <p:tgtEl>
                                          <p:spTgt spid="108"/>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animBg="1"/>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研究目标</a:t>
            </a:r>
            <a:endParaRPr lang="zh-CN" altLang="en-US" dirty="0">
              <a:solidFill>
                <a:schemeClr val="bg1"/>
              </a:solidFill>
              <a:latin typeface="微软雅黑" pitchFamily="34" charset="-122"/>
              <a:ea typeface="微软雅黑"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9" name="任意多边形 48"/>
          <p:cNvSpPr/>
          <p:nvPr/>
        </p:nvSpPr>
        <p:spPr>
          <a:xfrm rot="5400000">
            <a:off x="3226746" y="3130824"/>
            <a:ext cx="1503912" cy="723424"/>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0" name="任意多边形 49"/>
          <p:cNvSpPr/>
          <p:nvPr/>
        </p:nvSpPr>
        <p:spPr>
          <a:xfrm rot="18900000">
            <a:off x="1687958" y="2950553"/>
            <a:ext cx="1059543" cy="1073851"/>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1" name="任意多边形 50"/>
          <p:cNvSpPr/>
          <p:nvPr/>
        </p:nvSpPr>
        <p:spPr>
          <a:xfrm rot="18900000" flipV="1">
            <a:off x="2514723" y="3776434"/>
            <a:ext cx="1059543" cy="1073851"/>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2" name="任意多边形 51"/>
          <p:cNvSpPr/>
          <p:nvPr/>
        </p:nvSpPr>
        <p:spPr>
          <a:xfrm rot="2700000">
            <a:off x="2495672" y="2121606"/>
            <a:ext cx="1059543" cy="1073851"/>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53" name="心形 52"/>
          <p:cNvSpPr/>
          <p:nvPr/>
        </p:nvSpPr>
        <p:spPr>
          <a:xfrm>
            <a:off x="2873852" y="1777847"/>
            <a:ext cx="351692" cy="293077"/>
          </a:xfrm>
          <a:prstGeom prst="hear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54" name="组合 53"/>
          <p:cNvGrpSpPr/>
          <p:nvPr/>
        </p:nvGrpSpPr>
        <p:grpSpPr>
          <a:xfrm>
            <a:off x="4504563" y="3244749"/>
            <a:ext cx="224872" cy="564609"/>
            <a:chOff x="3114596" y="2996938"/>
            <a:chExt cx="224872" cy="564609"/>
          </a:xfrm>
          <a:solidFill>
            <a:schemeClr val="accent5">
              <a:lumMod val="75000"/>
            </a:schemeClr>
          </a:solidFill>
        </p:grpSpPr>
        <p:sp>
          <p:nvSpPr>
            <p:cNvPr id="55" name="椭圆 54"/>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6" name="同侧圆角矩形 55"/>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7" name="矩形 56"/>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8" name="同侧圆角矩形 57"/>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9" name="同侧圆角矩形 58"/>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0" name="同侧圆角矩形 59"/>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1" name="同侧圆角矩形 60"/>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62" name="组合 61"/>
          <p:cNvGrpSpPr/>
          <p:nvPr/>
        </p:nvGrpSpPr>
        <p:grpSpPr>
          <a:xfrm>
            <a:off x="1196093" y="3332352"/>
            <a:ext cx="439857" cy="311768"/>
            <a:chOff x="4979939" y="3638125"/>
            <a:chExt cx="439857" cy="311768"/>
          </a:xfrm>
          <a:solidFill>
            <a:schemeClr val="accent5">
              <a:lumMod val="75000"/>
            </a:schemeClr>
          </a:solidFill>
        </p:grpSpPr>
        <p:grpSp>
          <p:nvGrpSpPr>
            <p:cNvPr id="63" name="组合 62"/>
            <p:cNvGrpSpPr/>
            <p:nvPr/>
          </p:nvGrpSpPr>
          <p:grpSpPr>
            <a:xfrm>
              <a:off x="4979939" y="3681386"/>
              <a:ext cx="439857" cy="268507"/>
              <a:chOff x="4975778" y="3669385"/>
              <a:chExt cx="439857" cy="268507"/>
            </a:xfrm>
            <a:grpFill/>
          </p:grpSpPr>
          <p:grpSp>
            <p:nvGrpSpPr>
              <p:cNvPr id="65" name="组合 64"/>
              <p:cNvGrpSpPr/>
              <p:nvPr/>
            </p:nvGrpSpPr>
            <p:grpSpPr>
              <a:xfrm>
                <a:off x="4975778" y="3689944"/>
                <a:ext cx="439857" cy="24689"/>
                <a:chOff x="4902784" y="3688900"/>
                <a:chExt cx="439857" cy="24689"/>
              </a:xfrm>
              <a:grpFill/>
            </p:grpSpPr>
            <p:sp>
              <p:nvSpPr>
                <p:cNvPr id="69" name="矩形 68"/>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0" name="矩形 69"/>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6" name="等腰三角形 65"/>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7" name="矩形 66"/>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8" name="矩形 67"/>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4" name="剪去单角的矩形 63"/>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71" name="组合 70"/>
          <p:cNvGrpSpPr/>
          <p:nvPr/>
        </p:nvGrpSpPr>
        <p:grpSpPr>
          <a:xfrm>
            <a:off x="2815763" y="4917812"/>
            <a:ext cx="465358" cy="418456"/>
            <a:chOff x="2928203" y="5369694"/>
            <a:chExt cx="465358" cy="418456"/>
          </a:xfrm>
          <a:solidFill>
            <a:schemeClr val="accent5">
              <a:lumMod val="50000"/>
            </a:schemeClr>
          </a:solidFill>
        </p:grpSpPr>
        <p:grpSp>
          <p:nvGrpSpPr>
            <p:cNvPr id="72" name="组合 71"/>
            <p:cNvGrpSpPr/>
            <p:nvPr/>
          </p:nvGrpSpPr>
          <p:grpSpPr>
            <a:xfrm>
              <a:off x="2928203" y="5369694"/>
              <a:ext cx="460390" cy="418456"/>
              <a:chOff x="10760386" y="4041158"/>
              <a:chExt cx="460390" cy="418456"/>
            </a:xfrm>
            <a:grpFill/>
          </p:grpSpPr>
          <p:sp>
            <p:nvSpPr>
              <p:cNvPr id="75" name="任意多边形 74"/>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278127 w 406232"/>
                  <a:gd name="connsiteY7" fmla="*/ 209845 h 348959"/>
                  <a:gd name="connsiteX8" fmla="*/ 211452 w 406232"/>
                  <a:gd name="connsiteY8" fmla="*/ 305095 h 348959"/>
                  <a:gd name="connsiteX9" fmla="*/ 128108 w 406232"/>
                  <a:gd name="connsiteY9" fmla="*/ 345576 h 348959"/>
                  <a:gd name="connsiteX10" fmla="*/ 44765 w 406232"/>
                  <a:gd name="connsiteY10" fmla="*/ 345576 h 348959"/>
                  <a:gd name="connsiteX11" fmla="*/ 6665 w 406232"/>
                  <a:gd name="connsiteY11" fmla="*/ 305095 h 348959"/>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7668 w 407235"/>
                  <a:gd name="connsiteY0" fmla="*/ 305095 h 357637"/>
                  <a:gd name="connsiteX1" fmla="*/ 7668 w 407235"/>
                  <a:gd name="connsiteY1" fmla="*/ 226514 h 357637"/>
                  <a:gd name="connsiteX2" fmla="*/ 74343 w 407235"/>
                  <a:gd name="connsiteY2" fmla="*/ 128882 h 357637"/>
                  <a:gd name="connsiteX3" fmla="*/ 245793 w 407235"/>
                  <a:gd name="connsiteY3" fmla="*/ 43157 h 357637"/>
                  <a:gd name="connsiteX4" fmla="*/ 402955 w 407235"/>
                  <a:gd name="connsiteY4" fmla="*/ 295 h 357637"/>
                  <a:gd name="connsiteX5" fmla="*/ 360093 w 407235"/>
                  <a:gd name="connsiteY5" fmla="*/ 26489 h 357637"/>
                  <a:gd name="connsiteX6" fmla="*/ 331518 w 407235"/>
                  <a:gd name="connsiteY6" fmla="*/ 69351 h 357637"/>
                  <a:gd name="connsiteX7" fmla="*/ 279130 w 407235"/>
                  <a:gd name="connsiteY7" fmla="*/ 209845 h 357637"/>
                  <a:gd name="connsiteX8" fmla="*/ 212455 w 407235"/>
                  <a:gd name="connsiteY8" fmla="*/ 305095 h 357637"/>
                  <a:gd name="connsiteX9" fmla="*/ 121967 w 407235"/>
                  <a:gd name="connsiteY9" fmla="*/ 355101 h 357637"/>
                  <a:gd name="connsiteX10" fmla="*/ 45768 w 407235"/>
                  <a:gd name="connsiteY10" fmla="*/ 345576 h 357637"/>
                  <a:gd name="connsiteX11" fmla="*/ 7668 w 407235"/>
                  <a:gd name="connsiteY11" fmla="*/ 305095 h 35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6" name="任意多边形 75"/>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 fmla="*/ 114303 w 114766"/>
                  <a:gd name="connsiteY0" fmla="*/ 7143 h 117111"/>
                  <a:gd name="connsiteX1" fmla="*/ 66678 w 114766"/>
                  <a:gd name="connsiteY1" fmla="*/ 66675 h 117111"/>
                  <a:gd name="connsiteX2" fmla="*/ 40484 w 114766"/>
                  <a:gd name="connsiteY2" fmla="*/ 116681 h 117111"/>
                  <a:gd name="connsiteX3" fmla="*/ 3 w 114766"/>
                  <a:gd name="connsiteY3" fmla="*/ 88106 h 117111"/>
                  <a:gd name="connsiteX4" fmla="*/ 42865 w 114766"/>
                  <a:gd name="connsiteY4" fmla="*/ 40481 h 117111"/>
                  <a:gd name="connsiteX5" fmla="*/ 88109 w 114766"/>
                  <a:gd name="connsiteY5" fmla="*/ 4762 h 117111"/>
                  <a:gd name="connsiteX6" fmla="*/ 114303 w 114766"/>
                  <a:gd name="connsiteY6" fmla="*/ 7143 h 117111"/>
                  <a:gd name="connsiteX0" fmla="*/ 114306 w 114769"/>
                  <a:gd name="connsiteY0" fmla="*/ 7143 h 109586"/>
                  <a:gd name="connsiteX1" fmla="*/ 66681 w 114769"/>
                  <a:gd name="connsiteY1" fmla="*/ 66675 h 109586"/>
                  <a:gd name="connsiteX2" fmla="*/ 29099 w 114769"/>
                  <a:gd name="connsiteY2" fmla="*/ 108934 h 109586"/>
                  <a:gd name="connsiteX3" fmla="*/ 6 w 114769"/>
                  <a:gd name="connsiteY3" fmla="*/ 88106 h 109586"/>
                  <a:gd name="connsiteX4" fmla="*/ 42868 w 114769"/>
                  <a:gd name="connsiteY4" fmla="*/ 40481 h 109586"/>
                  <a:gd name="connsiteX5" fmla="*/ 88112 w 114769"/>
                  <a:gd name="connsiteY5" fmla="*/ 4762 h 109586"/>
                  <a:gd name="connsiteX6" fmla="*/ 114306 w 114769"/>
                  <a:gd name="connsiteY6" fmla="*/ 7143 h 109586"/>
                  <a:gd name="connsiteX0" fmla="*/ 148467 w 148642"/>
                  <a:gd name="connsiteY0" fmla="*/ 2864 h 123382"/>
                  <a:gd name="connsiteX1" fmla="*/ 66681 w 148642"/>
                  <a:gd name="connsiteY1" fmla="*/ 80472 h 123382"/>
                  <a:gd name="connsiteX2" fmla="*/ 29099 w 148642"/>
                  <a:gd name="connsiteY2" fmla="*/ 122731 h 123382"/>
                  <a:gd name="connsiteX3" fmla="*/ 6 w 148642"/>
                  <a:gd name="connsiteY3" fmla="*/ 101903 h 123382"/>
                  <a:gd name="connsiteX4" fmla="*/ 42868 w 148642"/>
                  <a:gd name="connsiteY4" fmla="*/ 54278 h 123382"/>
                  <a:gd name="connsiteX5" fmla="*/ 88112 w 148642"/>
                  <a:gd name="connsiteY5" fmla="*/ 18559 h 123382"/>
                  <a:gd name="connsiteX6" fmla="*/ 148467 w 148642"/>
                  <a:gd name="connsiteY6" fmla="*/ 2864 h 123382"/>
                  <a:gd name="connsiteX0" fmla="*/ 148467 w 151739"/>
                  <a:gd name="connsiteY0" fmla="*/ 11381 h 131899"/>
                  <a:gd name="connsiteX1" fmla="*/ 66681 w 151739"/>
                  <a:gd name="connsiteY1" fmla="*/ 88989 h 131899"/>
                  <a:gd name="connsiteX2" fmla="*/ 29099 w 151739"/>
                  <a:gd name="connsiteY2" fmla="*/ 131248 h 131899"/>
                  <a:gd name="connsiteX3" fmla="*/ 6 w 151739"/>
                  <a:gd name="connsiteY3" fmla="*/ 110420 h 131899"/>
                  <a:gd name="connsiteX4" fmla="*/ 42868 w 151739"/>
                  <a:gd name="connsiteY4" fmla="*/ 62795 h 131899"/>
                  <a:gd name="connsiteX5" fmla="*/ 129865 w 151739"/>
                  <a:gd name="connsiteY5" fmla="*/ 3837 h 131899"/>
                  <a:gd name="connsiteX6" fmla="*/ 148467 w 151739"/>
                  <a:gd name="connsiteY6" fmla="*/ 11381 h 13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3" name="任意多边形 72"/>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4" name="任意多边形 73"/>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 fmla="*/ 3352 w 180873"/>
                <a:gd name="connsiteY0" fmla="*/ 166776 h 173137"/>
                <a:gd name="connsiteX1" fmla="*/ 93840 w 180873"/>
                <a:gd name="connsiteY1" fmla="*/ 64383 h 173137"/>
                <a:gd name="connsiteX2" fmla="*/ 179565 w 180873"/>
                <a:gd name="connsiteY2" fmla="*/ 89 h 173137"/>
                <a:gd name="connsiteX3" fmla="*/ 139083 w 180873"/>
                <a:gd name="connsiteY3" fmla="*/ 52476 h 173137"/>
                <a:gd name="connsiteX4" fmla="*/ 50977 w 180873"/>
                <a:gd name="connsiteY4" fmla="*/ 138201 h 173137"/>
                <a:gd name="connsiteX5" fmla="*/ 22402 w 180873"/>
                <a:gd name="connsiteY5" fmla="*/ 159633 h 173137"/>
                <a:gd name="connsiteX6" fmla="*/ 3352 w 180873"/>
                <a:gd name="connsiteY6" fmla="*/ 166776 h 173137"/>
                <a:gd name="connsiteX0" fmla="*/ 4789 w 182310"/>
                <a:gd name="connsiteY0" fmla="*/ 166776 h 185696"/>
                <a:gd name="connsiteX1" fmla="*/ 95277 w 182310"/>
                <a:gd name="connsiteY1" fmla="*/ 64383 h 185696"/>
                <a:gd name="connsiteX2" fmla="*/ 181002 w 182310"/>
                <a:gd name="connsiteY2" fmla="*/ 89 h 185696"/>
                <a:gd name="connsiteX3" fmla="*/ 140520 w 182310"/>
                <a:gd name="connsiteY3" fmla="*/ 52476 h 185696"/>
                <a:gd name="connsiteX4" fmla="*/ 52414 w 182310"/>
                <a:gd name="connsiteY4" fmla="*/ 138201 h 185696"/>
                <a:gd name="connsiteX5" fmla="*/ 16695 w 182310"/>
                <a:gd name="connsiteY5" fmla="*/ 183445 h 185696"/>
                <a:gd name="connsiteX6" fmla="*/ 4789 w 182310"/>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8201 h 185696"/>
                <a:gd name="connsiteX5" fmla="*/ 16695 w 181809"/>
                <a:gd name="connsiteY5" fmla="*/ 183445 h 185696"/>
                <a:gd name="connsiteX6" fmla="*/ 4789 w 181809"/>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3439 h 185696"/>
                <a:gd name="connsiteX5" fmla="*/ 16695 w 181809"/>
                <a:gd name="connsiteY5" fmla="*/ 183445 h 185696"/>
                <a:gd name="connsiteX6" fmla="*/ 4789 w 181809"/>
                <a:gd name="connsiteY6" fmla="*/ 166776 h 185696"/>
                <a:gd name="connsiteX0" fmla="*/ 6892 w 183912"/>
                <a:gd name="connsiteY0" fmla="*/ 166776 h 183799"/>
                <a:gd name="connsiteX1" fmla="*/ 97380 w 183912"/>
                <a:gd name="connsiteY1" fmla="*/ 64383 h 183799"/>
                <a:gd name="connsiteX2" fmla="*/ 183105 w 183912"/>
                <a:gd name="connsiteY2" fmla="*/ 89 h 183799"/>
                <a:gd name="connsiteX3" fmla="*/ 135479 w 183912"/>
                <a:gd name="connsiteY3" fmla="*/ 52476 h 183799"/>
                <a:gd name="connsiteX4" fmla="*/ 54517 w 183912"/>
                <a:gd name="connsiteY4" fmla="*/ 133439 h 183799"/>
                <a:gd name="connsiteX5" fmla="*/ 11655 w 183912"/>
                <a:gd name="connsiteY5" fmla="*/ 181064 h 183799"/>
                <a:gd name="connsiteX6" fmla="*/ 6892 w 183912"/>
                <a:gd name="connsiteY6" fmla="*/ 166776 h 183799"/>
                <a:gd name="connsiteX0" fmla="*/ 6892 w 183575"/>
                <a:gd name="connsiteY0" fmla="*/ 166823 h 183846"/>
                <a:gd name="connsiteX1" fmla="*/ 97380 w 183575"/>
                <a:gd name="connsiteY1" fmla="*/ 64430 h 183846"/>
                <a:gd name="connsiteX2" fmla="*/ 183105 w 183575"/>
                <a:gd name="connsiteY2" fmla="*/ 136 h 183846"/>
                <a:gd name="connsiteX3" fmla="*/ 128336 w 183575"/>
                <a:gd name="connsiteY3" fmla="*/ 50142 h 183846"/>
                <a:gd name="connsiteX4" fmla="*/ 54517 w 183575"/>
                <a:gd name="connsiteY4" fmla="*/ 133486 h 183846"/>
                <a:gd name="connsiteX5" fmla="*/ 11655 w 183575"/>
                <a:gd name="connsiteY5" fmla="*/ 181111 h 183846"/>
                <a:gd name="connsiteX6" fmla="*/ 6892 w 183575"/>
                <a:gd name="connsiteY6" fmla="*/ 166823 h 183846"/>
                <a:gd name="connsiteX0" fmla="*/ 6892 w 183417"/>
                <a:gd name="connsiteY0" fmla="*/ 166742 h 183765"/>
                <a:gd name="connsiteX1" fmla="*/ 97380 w 183417"/>
                <a:gd name="connsiteY1" fmla="*/ 64349 h 183765"/>
                <a:gd name="connsiteX2" fmla="*/ 183105 w 183417"/>
                <a:gd name="connsiteY2" fmla="*/ 55 h 183765"/>
                <a:gd name="connsiteX3" fmla="*/ 123574 w 183417"/>
                <a:gd name="connsiteY3" fmla="*/ 54824 h 183765"/>
                <a:gd name="connsiteX4" fmla="*/ 54517 w 183417"/>
                <a:gd name="connsiteY4" fmla="*/ 133405 h 183765"/>
                <a:gd name="connsiteX5" fmla="*/ 11655 w 183417"/>
                <a:gd name="connsiteY5" fmla="*/ 181030 h 183765"/>
                <a:gd name="connsiteX6" fmla="*/ 6892 w 183417"/>
                <a:gd name="connsiteY6" fmla="*/ 166742 h 183765"/>
                <a:gd name="connsiteX0" fmla="*/ 5402 w 181927"/>
                <a:gd name="connsiteY0" fmla="*/ 166742 h 183765"/>
                <a:gd name="connsiteX1" fmla="*/ 95890 w 181927"/>
                <a:gd name="connsiteY1" fmla="*/ 64349 h 183765"/>
                <a:gd name="connsiteX2" fmla="*/ 181615 w 181927"/>
                <a:gd name="connsiteY2" fmla="*/ 55 h 183765"/>
                <a:gd name="connsiteX3" fmla="*/ 122084 w 181927"/>
                <a:gd name="connsiteY3" fmla="*/ 54824 h 183765"/>
                <a:gd name="connsiteX4" fmla="*/ 53027 w 181927"/>
                <a:gd name="connsiteY4" fmla="*/ 133405 h 183765"/>
                <a:gd name="connsiteX5" fmla="*/ 14927 w 181927"/>
                <a:gd name="connsiteY5" fmla="*/ 181030 h 183765"/>
                <a:gd name="connsiteX6" fmla="*/ 5402 w 181927"/>
                <a:gd name="connsiteY6" fmla="*/ 166742 h 1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7" name="矩形 76"/>
          <p:cNvSpPr/>
          <p:nvPr/>
        </p:nvSpPr>
        <p:spPr>
          <a:xfrm>
            <a:off x="6152976" y="2008752"/>
            <a:ext cx="3328987" cy="923322"/>
          </a:xfrm>
          <a:prstGeom prst="rect">
            <a:avLst/>
          </a:prstGeom>
        </p:spPr>
        <p:txBody>
          <a:bodyPr wrap="square" lIns="91431" tIns="45716" rIns="91431" bIns="45716">
            <a:spAutoFit/>
          </a:bodyPr>
          <a:lstStyle/>
          <a:p>
            <a:r>
              <a:rPr lang="zh-CN" altLang="en-US" b="1" noProof="1">
                <a:solidFill>
                  <a:schemeClr val="accent5">
                    <a:lumMod val="75000"/>
                  </a:schemeClr>
                </a:solidFill>
                <a:latin typeface="微软雅黑" pitchFamily="34" charset="-122"/>
                <a:ea typeface="微软雅黑" pitchFamily="34" charset="-122"/>
              </a:rPr>
              <a:t>用什么样的方法才能有效确认群体中存在自组织临界现象</a:t>
            </a:r>
            <a:endParaRPr lang="en-US" altLang="zh-CN" b="1" noProof="1">
              <a:solidFill>
                <a:schemeClr val="accent5">
                  <a:lumMod val="75000"/>
                </a:schemeClr>
              </a:solidFill>
              <a:latin typeface="微软雅黑" pitchFamily="34" charset="-122"/>
              <a:ea typeface="微软雅黑" pitchFamily="34" charset="-122"/>
            </a:endParaRPr>
          </a:p>
          <a:p>
            <a:endParaRPr lang="en-US" altLang="zh-CN" b="1" dirty="0">
              <a:solidFill>
                <a:schemeClr val="accent5">
                  <a:lumMod val="75000"/>
                </a:schemeClr>
              </a:solidFill>
              <a:latin typeface="微软雅黑" pitchFamily="34" charset="-122"/>
              <a:ea typeface="微软雅黑" pitchFamily="34" charset="-122"/>
            </a:endParaRPr>
          </a:p>
        </p:txBody>
      </p:sp>
      <p:sp>
        <p:nvSpPr>
          <p:cNvPr id="78" name="矩形 47"/>
          <p:cNvSpPr>
            <a:spLocks noChangeArrowheads="1"/>
          </p:cNvSpPr>
          <p:nvPr/>
        </p:nvSpPr>
        <p:spPr bwMode="auto">
          <a:xfrm>
            <a:off x="6241603" y="2666659"/>
            <a:ext cx="324036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利用自组织临界现象的特性进行特定信息传播，观察群体对信息的反应，是不是符合实现预期。</a:t>
            </a:r>
            <a:endParaRPr lang="zh-CN" altLang="en-US" sz="1400" dirty="0">
              <a:solidFill>
                <a:schemeClr val="tx1">
                  <a:lumMod val="65000"/>
                  <a:lumOff val="35000"/>
                </a:schemeClr>
              </a:solidFill>
              <a:sym typeface="微软雅黑" pitchFamily="34" charset="-122"/>
            </a:endParaRPr>
          </a:p>
        </p:txBody>
      </p:sp>
      <p:sp>
        <p:nvSpPr>
          <p:cNvPr id="81" name="矩形 80"/>
          <p:cNvSpPr/>
          <p:nvPr/>
        </p:nvSpPr>
        <p:spPr>
          <a:xfrm>
            <a:off x="6152975" y="4172895"/>
            <a:ext cx="3184971" cy="1200321"/>
          </a:xfrm>
          <a:prstGeom prst="rect">
            <a:avLst/>
          </a:prstGeom>
        </p:spPr>
        <p:txBody>
          <a:bodyPr wrap="square" lIns="91431" tIns="45716" rIns="91431" bIns="45716">
            <a:spAutoFit/>
          </a:bodyPr>
          <a:lstStyle/>
          <a:p>
            <a:r>
              <a:rPr lang="zh-CN" altLang="en-US" b="1" noProof="1">
                <a:solidFill>
                  <a:schemeClr val="accent5">
                    <a:lumMod val="75000"/>
                  </a:schemeClr>
                </a:solidFill>
                <a:latin typeface="微软雅黑" pitchFamily="34" charset="-122"/>
                <a:ea typeface="微软雅黑" pitchFamily="34" charset="-122"/>
              </a:rPr>
              <a:t>实验</a:t>
            </a:r>
            <a:r>
              <a:rPr lang="zh-CN" altLang="en-US" b="1" noProof="1">
                <a:solidFill>
                  <a:schemeClr val="accent5">
                    <a:lumMod val="75000"/>
                  </a:schemeClr>
                </a:solidFill>
                <a:latin typeface="微软雅黑" pitchFamily="34" charset="-122"/>
                <a:ea typeface="微软雅黑" pitchFamily="34" charset="-122"/>
              </a:rPr>
              <a:t>及其对照组如何设计才能正确且高效</a:t>
            </a:r>
            <a:endParaRPr lang="en-US" altLang="zh-CN" b="1" noProof="1">
              <a:solidFill>
                <a:schemeClr val="accent5">
                  <a:lumMod val="75000"/>
                </a:schemeClr>
              </a:solidFill>
              <a:latin typeface="微软雅黑" pitchFamily="34" charset="-122"/>
              <a:ea typeface="微软雅黑" pitchFamily="34" charset="-122"/>
            </a:endParaRPr>
          </a:p>
          <a:p>
            <a:endParaRPr lang="en-US" altLang="zh-CN" b="1" noProof="1">
              <a:solidFill>
                <a:schemeClr val="accent5">
                  <a:lumMod val="75000"/>
                </a:schemeClr>
              </a:solidFill>
              <a:latin typeface="微软雅黑" pitchFamily="34" charset="-122"/>
              <a:ea typeface="微软雅黑" pitchFamily="34" charset="-122"/>
            </a:endParaRPr>
          </a:p>
          <a:p>
            <a:endParaRPr lang="en-US" altLang="zh-CN" b="1" dirty="0">
              <a:solidFill>
                <a:schemeClr val="accent5">
                  <a:lumMod val="75000"/>
                </a:schemeClr>
              </a:solidFill>
              <a:latin typeface="微软雅黑" pitchFamily="34" charset="-122"/>
              <a:ea typeface="微软雅黑" pitchFamily="34" charset="-122"/>
            </a:endParaRPr>
          </a:p>
        </p:txBody>
      </p:sp>
      <p:sp>
        <p:nvSpPr>
          <p:cNvPr id="82" name="矩形 47"/>
          <p:cNvSpPr>
            <a:spLocks noChangeArrowheads="1"/>
          </p:cNvSpPr>
          <p:nvPr/>
        </p:nvSpPr>
        <p:spPr bwMode="auto">
          <a:xfrm>
            <a:off x="6296991" y="4872709"/>
            <a:ext cx="3184972"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smtClean="0">
                <a:solidFill>
                  <a:schemeClr val="tx1">
                    <a:lumMod val="65000"/>
                    <a:lumOff val="35000"/>
                  </a:schemeClr>
                </a:solidFill>
                <a:sym typeface="微软雅黑" pitchFamily="34" charset="-122"/>
              </a:rPr>
              <a:t>设置有序群体实验，无序群体实验以及持续扰动实验进行对照，说明实验中的核心问题</a:t>
            </a:r>
            <a:endParaRPr lang="zh-CN" altLang="en-US" sz="1400" dirty="0">
              <a:solidFill>
                <a:schemeClr val="tx1">
                  <a:lumMod val="65000"/>
                  <a:lumOff val="35000"/>
                </a:schemeClr>
              </a:solidFill>
              <a:sym typeface="微软雅黑" pitchFamily="34" charset="-122"/>
            </a:endParaRP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47" name="组合 46"/>
          <p:cNvGrpSpPr/>
          <p:nvPr/>
        </p:nvGrpSpPr>
        <p:grpSpPr>
          <a:xfrm>
            <a:off x="264939" y="0"/>
            <a:ext cx="576064" cy="836712"/>
            <a:chOff x="841003" y="360040"/>
            <a:chExt cx="504056" cy="836712"/>
          </a:xfrm>
          <a:solidFill>
            <a:schemeClr val="accent5">
              <a:lumMod val="75000"/>
            </a:schemeClr>
          </a:soli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Tree>
    <p:extLst>
      <p:ext uri="{BB962C8B-B14F-4D97-AF65-F5344CB8AC3E}">
        <p14:creationId xmlns:p14="http://schemas.microsoft.com/office/powerpoint/2010/main" val="5415430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par>
                                <p:cTn id="31" presetID="53" presetClass="entr" presetSubtype="16"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animEffect transition="in" filter="fade">
                                      <p:cBhvr>
                                        <p:cTn id="35" dur="500"/>
                                        <p:tgtEl>
                                          <p:spTgt spid="54"/>
                                        </p:tgtEl>
                                      </p:cBhvr>
                                    </p:animEffect>
                                  </p:childTnLst>
                                </p:cTn>
                              </p:par>
                              <p:par>
                                <p:cTn id="36" presetID="53" presetClass="entr" presetSubtype="16"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ppt_w</p:attrName>
                                        </p:attrNameLst>
                                      </p:cBhvr>
                                      <p:tavLst>
                                        <p:tav tm="0">
                                          <p:val>
                                            <p:fltVal val="0"/>
                                          </p:val>
                                        </p:tav>
                                        <p:tav tm="100000">
                                          <p:val>
                                            <p:strVal val="#ppt_w"/>
                                          </p:val>
                                        </p:tav>
                                      </p:tavLst>
                                    </p:anim>
                                    <p:anim calcmode="lin" valueType="num">
                                      <p:cBhvr>
                                        <p:cTn id="39" dur="500" fill="hold"/>
                                        <p:tgtEl>
                                          <p:spTgt spid="62"/>
                                        </p:tgtEl>
                                        <p:attrNameLst>
                                          <p:attrName>ppt_h</p:attrName>
                                        </p:attrNameLst>
                                      </p:cBhvr>
                                      <p:tavLst>
                                        <p:tav tm="0">
                                          <p:val>
                                            <p:fltVal val="0"/>
                                          </p:val>
                                        </p:tav>
                                        <p:tav tm="100000">
                                          <p:val>
                                            <p:strVal val="#ppt_h"/>
                                          </p:val>
                                        </p:tav>
                                      </p:tavLst>
                                    </p:anim>
                                    <p:animEffect transition="in" filter="fade">
                                      <p:cBhvr>
                                        <p:cTn id="40" dur="500"/>
                                        <p:tgtEl>
                                          <p:spTgt spid="62"/>
                                        </p:tgtEl>
                                      </p:cBhvr>
                                    </p:animEffect>
                                  </p:childTnLst>
                                </p:cTn>
                              </p:par>
                              <p:par>
                                <p:cTn id="41" presetID="53" presetClass="entr" presetSubtype="16"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fltVal val="0"/>
                                          </p:val>
                                        </p:tav>
                                        <p:tav tm="100000">
                                          <p:val>
                                            <p:strVal val="#ppt_w"/>
                                          </p:val>
                                        </p:tav>
                                      </p:tavLst>
                                    </p:anim>
                                    <p:anim calcmode="lin" valueType="num">
                                      <p:cBhvr>
                                        <p:cTn id="44" dur="500" fill="hold"/>
                                        <p:tgtEl>
                                          <p:spTgt spid="71"/>
                                        </p:tgtEl>
                                        <p:attrNameLst>
                                          <p:attrName>ppt_h</p:attrName>
                                        </p:attrNameLst>
                                      </p:cBhvr>
                                      <p:tavLst>
                                        <p:tav tm="0">
                                          <p:val>
                                            <p:fltVal val="0"/>
                                          </p:val>
                                        </p:tav>
                                        <p:tav tm="100000">
                                          <p:val>
                                            <p:strVal val="#ppt_h"/>
                                          </p:val>
                                        </p:tav>
                                      </p:tavLst>
                                    </p:anim>
                                    <p:animEffect transition="in" filter="fade">
                                      <p:cBhvr>
                                        <p:cTn id="45" dur="500"/>
                                        <p:tgtEl>
                                          <p:spTgt spid="71"/>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randombar(horizontal)">
                                      <p:cBhvr>
                                        <p:cTn id="49" dur="400"/>
                                        <p:tgtEl>
                                          <p:spTgt spid="77"/>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randombar(horizontal)">
                                      <p:cBhvr>
                                        <p:cTn id="52" dur="400"/>
                                        <p:tgtEl>
                                          <p:spTgt spid="78"/>
                                        </p:tgtEl>
                                      </p:cBhvr>
                                    </p:animEffect>
                                  </p:childTnLst>
                                </p:cTn>
                              </p:par>
                            </p:childTnLst>
                          </p:cTn>
                        </p:par>
                        <p:par>
                          <p:cTn id="53" fill="hold">
                            <p:stCondLst>
                              <p:cond delay="1400"/>
                            </p:stCondLst>
                            <p:childTnLst>
                              <p:par>
                                <p:cTn id="54" presetID="14" presetClass="entr" presetSubtype="10" fill="hold" grpId="0" nodeType="afterEffect">
                                  <p:stCondLst>
                                    <p:cond delay="100"/>
                                  </p:stCondLst>
                                  <p:childTnLst>
                                    <p:set>
                                      <p:cBhvr>
                                        <p:cTn id="55" dur="1" fill="hold">
                                          <p:stCondLst>
                                            <p:cond delay="0"/>
                                          </p:stCondLst>
                                        </p:cTn>
                                        <p:tgtEl>
                                          <p:spTgt spid="81"/>
                                        </p:tgtEl>
                                        <p:attrNameLst>
                                          <p:attrName>style.visibility</p:attrName>
                                        </p:attrNameLst>
                                      </p:cBhvr>
                                      <p:to>
                                        <p:strVal val="visible"/>
                                      </p:to>
                                    </p:set>
                                    <p:animEffect transition="in" filter="randombar(horizontal)">
                                      <p:cBhvr>
                                        <p:cTn id="56" dur="400"/>
                                        <p:tgtEl>
                                          <p:spTgt spid="81"/>
                                        </p:tgtEl>
                                      </p:cBhvr>
                                    </p:animEffect>
                                  </p:childTnLst>
                                </p:cTn>
                              </p:par>
                              <p:par>
                                <p:cTn id="57" presetID="14" presetClass="entr" presetSubtype="10" fill="hold" grpId="0" nodeType="withEffect">
                                  <p:stCondLst>
                                    <p:cond delay="100"/>
                                  </p:stCondLst>
                                  <p:childTnLst>
                                    <p:set>
                                      <p:cBhvr>
                                        <p:cTn id="58" dur="1" fill="hold">
                                          <p:stCondLst>
                                            <p:cond delay="0"/>
                                          </p:stCondLst>
                                        </p:cTn>
                                        <p:tgtEl>
                                          <p:spTgt spid="82"/>
                                        </p:tgtEl>
                                        <p:attrNameLst>
                                          <p:attrName>style.visibility</p:attrName>
                                        </p:attrNameLst>
                                      </p:cBhvr>
                                      <p:to>
                                        <p:strVal val="visible"/>
                                      </p:to>
                                    </p:set>
                                    <p:animEffect transition="in" filter="randombar(horizontal)">
                                      <p:cBhvr>
                                        <p:cTn id="59" dur="400"/>
                                        <p:tgtEl>
                                          <p:spTgt spid="82"/>
                                        </p:tgtEl>
                                      </p:cBhvr>
                                    </p:animEffect>
                                  </p:childTnLst>
                                </p:cTn>
                              </p:par>
                            </p:childTnLst>
                          </p:cTn>
                        </p:par>
                        <p:par>
                          <p:cTn id="60" fill="hold">
                            <p:stCondLst>
                              <p:cond delay="1900"/>
                            </p:stCondLst>
                            <p:childTnLst>
                              <p:par>
                                <p:cTn id="61" presetID="10" presetClass="entr" presetSubtype="0"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77" grpId="0"/>
      <p:bldP spid="78" grpId="0"/>
      <p:bldP spid="81" grpId="0"/>
      <p:bldP spid="82"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应用场景</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7" name="TextBox 3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3691" y="1556792"/>
            <a:ext cx="4464496" cy="392758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955" y="1817507"/>
            <a:ext cx="5832648" cy="3237119"/>
          </a:xfrm>
          <a:prstGeom prst="rect">
            <a:avLst/>
          </a:prstGeom>
        </p:spPr>
      </p:pic>
    </p:spTree>
    <p:extLst>
      <p:ext uri="{BB962C8B-B14F-4D97-AF65-F5344CB8AC3E}">
        <p14:creationId xmlns:p14="http://schemas.microsoft.com/office/powerpoint/2010/main" val="35961879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应用场景</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8" name="TextBox 5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 name="TextBox 3"/>
          <p:cNvSpPr txBox="1"/>
          <p:nvPr/>
        </p:nvSpPr>
        <p:spPr>
          <a:xfrm>
            <a:off x="841003" y="1804754"/>
            <a:ext cx="10441160" cy="584775"/>
          </a:xfrm>
          <a:prstGeom prst="rect">
            <a:avLst/>
          </a:prstGeom>
          <a:noFill/>
        </p:spPr>
        <p:txBody>
          <a:bodyPr wrap="square" rtlCol="0">
            <a:spAutoFit/>
          </a:bodyPr>
          <a:lstStyle/>
          <a:p>
            <a:r>
              <a:rPr lang="en-US" altLang="zh-CN" sz="3200" b="1" dirty="0">
                <a:solidFill>
                  <a:schemeClr val="accent5">
                    <a:lumMod val="75000"/>
                  </a:schemeClr>
                </a:solidFill>
                <a:latin typeface="微软雅黑" pitchFamily="34" charset="-122"/>
                <a:ea typeface="微软雅黑" pitchFamily="34" charset="-122"/>
              </a:rPr>
              <a:t>1.</a:t>
            </a:r>
            <a:r>
              <a:rPr lang="zh-CN" altLang="en-US" sz="3200" b="1" dirty="0">
                <a:solidFill>
                  <a:schemeClr val="accent5">
                    <a:lumMod val="75000"/>
                  </a:schemeClr>
                </a:solidFill>
                <a:latin typeface="微软雅黑" pitchFamily="34" charset="-122"/>
                <a:ea typeface="微软雅黑" pitchFamily="34" charset="-122"/>
              </a:rPr>
              <a:t>验证自组织临界理论是产生和维持群集运动的核心机理。</a:t>
            </a:r>
            <a:endParaRPr lang="zh-CN" altLang="en-US" sz="3200" b="1" dirty="0">
              <a:solidFill>
                <a:schemeClr val="accent5">
                  <a:lumMod val="75000"/>
                </a:schemeClr>
              </a:solidFill>
              <a:latin typeface="微软雅黑" pitchFamily="34" charset="-122"/>
              <a:ea typeface="微软雅黑" pitchFamily="34" charset="-122"/>
            </a:endParaRPr>
          </a:p>
        </p:txBody>
      </p:sp>
      <p:sp>
        <p:nvSpPr>
          <p:cNvPr id="5" name="TextBox 4"/>
          <p:cNvSpPr txBox="1"/>
          <p:nvPr/>
        </p:nvSpPr>
        <p:spPr>
          <a:xfrm>
            <a:off x="913011" y="3748970"/>
            <a:ext cx="8136904" cy="584775"/>
          </a:xfrm>
          <a:prstGeom prst="rect">
            <a:avLst/>
          </a:prstGeom>
          <a:noFill/>
        </p:spPr>
        <p:txBody>
          <a:bodyPr wrap="square" rtlCol="0">
            <a:spAutoFit/>
          </a:bodyPr>
          <a:lstStyle/>
          <a:p>
            <a:r>
              <a:rPr lang="en-US" altLang="zh-CN" sz="3200" b="1" dirty="0">
                <a:solidFill>
                  <a:schemeClr val="accent5">
                    <a:lumMod val="75000"/>
                  </a:schemeClr>
                </a:solidFill>
                <a:latin typeface="微软雅黑" pitchFamily="34" charset="-122"/>
                <a:ea typeface="微软雅黑" pitchFamily="34" charset="-122"/>
              </a:rPr>
              <a:t>2</a:t>
            </a:r>
            <a:r>
              <a:rPr lang="en-US" altLang="zh-CN" sz="3200" b="1" dirty="0" smtClean="0">
                <a:solidFill>
                  <a:schemeClr val="accent5">
                    <a:lumMod val="75000"/>
                  </a:schemeClr>
                </a:solidFill>
                <a:latin typeface="微软雅黑" pitchFamily="34" charset="-122"/>
                <a:ea typeface="微软雅黑" pitchFamily="34" charset="-122"/>
              </a:rPr>
              <a:t>.</a:t>
            </a:r>
            <a:r>
              <a:rPr lang="zh-CN" altLang="en-US" sz="3200" b="1" dirty="0" smtClean="0">
                <a:solidFill>
                  <a:schemeClr val="accent5">
                    <a:lumMod val="75000"/>
                  </a:schemeClr>
                </a:solidFill>
                <a:latin typeface="微软雅黑" pitchFamily="34" charset="-122"/>
                <a:ea typeface="微软雅黑" pitchFamily="34" charset="-122"/>
              </a:rPr>
              <a:t>通过何种方式改变群体</a:t>
            </a:r>
            <a:r>
              <a:rPr lang="zh-CN" altLang="en-US" sz="3200" b="1" dirty="0">
                <a:solidFill>
                  <a:schemeClr val="accent5">
                    <a:lumMod val="75000"/>
                  </a:schemeClr>
                </a:solidFill>
                <a:latin typeface="微软雅黑" pitchFamily="34" charset="-122"/>
                <a:ea typeface="微软雅黑" pitchFamily="34" charset="-122"/>
              </a:rPr>
              <a:t>固有</a:t>
            </a:r>
            <a:r>
              <a:rPr lang="zh-CN" altLang="en-US" sz="3200" b="1" dirty="0" smtClean="0">
                <a:solidFill>
                  <a:schemeClr val="accent5">
                    <a:lumMod val="75000"/>
                  </a:schemeClr>
                </a:solidFill>
                <a:latin typeface="微软雅黑" pitchFamily="34" charset="-122"/>
                <a:ea typeface="微软雅黑" pitchFamily="34" charset="-122"/>
              </a:rPr>
              <a:t>观念</a:t>
            </a:r>
            <a:endParaRPr lang="zh-CN" altLang="en-US" sz="3200" b="1" dirty="0">
              <a:solidFill>
                <a:schemeClr val="accent5">
                  <a:lumMod val="75000"/>
                </a:schemeClr>
              </a:solidFill>
              <a:latin typeface="微软雅黑" pitchFamily="34" charset="-122"/>
              <a:ea typeface="微软雅黑" pitchFamily="34" charset="-122"/>
            </a:endParaRPr>
          </a:p>
        </p:txBody>
      </p:sp>
      <p:sp>
        <p:nvSpPr>
          <p:cNvPr id="6" name="TextBox 5"/>
          <p:cNvSpPr txBox="1"/>
          <p:nvPr/>
        </p:nvSpPr>
        <p:spPr>
          <a:xfrm>
            <a:off x="1129035" y="2492896"/>
            <a:ext cx="9937104" cy="369332"/>
          </a:xfrm>
          <a:prstGeom prst="rect">
            <a:avLst/>
          </a:prstGeom>
          <a:noFill/>
        </p:spPr>
        <p:txBody>
          <a:bodyPr wrap="square" rtlCol="0">
            <a:spAutoFit/>
          </a:bodyPr>
          <a:lstStyle/>
          <a:p>
            <a:r>
              <a:rPr lang="zh-CN" altLang="en-US" dirty="0" smtClean="0"/>
              <a:t>通过对有序群体与无序群体加入扰动，观察群体对这种特殊信息的反应</a:t>
            </a:r>
            <a:endParaRPr lang="zh-CN" altLang="en-US" dirty="0"/>
          </a:p>
        </p:txBody>
      </p:sp>
      <p:sp>
        <p:nvSpPr>
          <p:cNvPr id="7" name="TextBox 6"/>
          <p:cNvSpPr txBox="1"/>
          <p:nvPr/>
        </p:nvSpPr>
        <p:spPr>
          <a:xfrm>
            <a:off x="1417067" y="4437112"/>
            <a:ext cx="8136904" cy="369332"/>
          </a:xfrm>
          <a:prstGeom prst="rect">
            <a:avLst/>
          </a:prstGeom>
          <a:noFill/>
        </p:spPr>
        <p:txBody>
          <a:bodyPr wrap="square" rtlCol="0">
            <a:spAutoFit/>
          </a:bodyPr>
          <a:lstStyle/>
          <a:p>
            <a:r>
              <a:rPr lang="zh-CN" altLang="en-US" dirty="0" smtClean="0"/>
              <a:t>通过改变群体中扰动个体数量，观察群体在不同数量扰动个体下的具体表现</a:t>
            </a:r>
            <a:endParaRPr lang="zh-CN" altLang="en-US" dirty="0"/>
          </a:p>
        </p:txBody>
      </p:sp>
    </p:spTree>
    <p:extLst>
      <p:ext uri="{BB962C8B-B14F-4D97-AF65-F5344CB8AC3E}">
        <p14:creationId xmlns:p14="http://schemas.microsoft.com/office/powerpoint/2010/main" val="495091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模拟</a:t>
            </a:r>
            <a:r>
              <a:rPr lang="zh-CN" altLang="en-US" dirty="0" smtClean="0">
                <a:solidFill>
                  <a:schemeClr val="bg1"/>
                </a:solidFill>
                <a:latin typeface="微软雅黑" pitchFamily="34" charset="-122"/>
                <a:ea typeface="微软雅黑" pitchFamily="34" charset="-122"/>
              </a:rPr>
              <a:t>结果</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2" name="图片 11"/>
          <p:cNvPicPr/>
          <p:nvPr/>
        </p:nvPicPr>
        <p:blipFill>
          <a:blip r:embed="rId4">
            <a:extLst>
              <a:ext uri="{28A0092B-C50C-407E-A947-70E740481C1C}">
                <a14:useLocalDpi xmlns:a14="http://schemas.microsoft.com/office/drawing/2010/main" val="0"/>
              </a:ext>
            </a:extLst>
          </a:blip>
          <a:stretch>
            <a:fillRect/>
          </a:stretch>
        </p:blipFill>
        <p:spPr>
          <a:xfrm>
            <a:off x="1191515" y="1196752"/>
            <a:ext cx="10162656" cy="4248472"/>
          </a:xfrm>
          <a:prstGeom prst="rect">
            <a:avLst/>
          </a:prstGeom>
        </p:spPr>
      </p:pic>
      <p:sp>
        <p:nvSpPr>
          <p:cNvPr id="3" name="矩形 2"/>
          <p:cNvSpPr/>
          <p:nvPr/>
        </p:nvSpPr>
        <p:spPr>
          <a:xfrm>
            <a:off x="3466098" y="5805264"/>
            <a:ext cx="5262979" cy="369332"/>
          </a:xfrm>
          <a:prstGeom prst="rect">
            <a:avLst/>
          </a:prstGeom>
        </p:spPr>
        <p:txBody>
          <a:bodyPr wrap="none">
            <a:spAutoFit/>
          </a:bodyPr>
          <a:lstStyle/>
          <a:p>
            <a:r>
              <a:rPr lang="zh-CN" altLang="en-US" b="1" dirty="0"/>
              <a:t>群集运动产生和维持内在机理即是自组织临界现象</a:t>
            </a:r>
            <a:endParaRPr lang="zh-CN" altLang="en-US" b="1" dirty="0"/>
          </a:p>
        </p:txBody>
      </p:sp>
    </p:spTree>
    <p:extLst>
      <p:ext uri="{BB962C8B-B14F-4D97-AF65-F5344CB8AC3E}">
        <p14:creationId xmlns:p14="http://schemas.microsoft.com/office/powerpoint/2010/main" val="2743070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模拟结果</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627" y="1422302"/>
            <a:ext cx="5125166" cy="378195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32" y="1412776"/>
            <a:ext cx="5115639" cy="3810532"/>
          </a:xfrm>
          <a:prstGeom prst="rect">
            <a:avLst/>
          </a:prstGeom>
        </p:spPr>
      </p:pic>
      <p:sp>
        <p:nvSpPr>
          <p:cNvPr id="10" name="TextBox 9"/>
          <p:cNvSpPr txBox="1"/>
          <p:nvPr/>
        </p:nvSpPr>
        <p:spPr>
          <a:xfrm>
            <a:off x="3681590" y="5888582"/>
            <a:ext cx="6480720" cy="369332"/>
          </a:xfrm>
          <a:prstGeom prst="rect">
            <a:avLst/>
          </a:prstGeom>
          <a:noFill/>
        </p:spPr>
        <p:txBody>
          <a:bodyPr wrap="square" rtlCol="0">
            <a:spAutoFit/>
          </a:bodyPr>
          <a:lstStyle/>
          <a:p>
            <a:r>
              <a:rPr lang="zh-CN" altLang="en-US" b="1" dirty="0" smtClean="0"/>
              <a:t>群体固有观念可以通过外来新信息被改变</a:t>
            </a:r>
            <a:endParaRPr lang="zh-CN" altLang="en-US" b="1" dirty="0"/>
          </a:p>
        </p:txBody>
      </p:sp>
    </p:spTree>
    <p:extLst>
      <p:ext uri="{BB962C8B-B14F-4D97-AF65-F5344CB8AC3E}">
        <p14:creationId xmlns:p14="http://schemas.microsoft.com/office/powerpoint/2010/main" val="40003945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06454" y="4462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模板下载：</a:t>
            </a:r>
            <a:r>
              <a:rPr kumimoji="0" lang="en-US" altLang="zh-CN" sz="100" b="0" i="0" u="none" strike="noStrike" kern="0" cap="none" spc="0" normalizeH="0" baseline="0" noProof="0" dirty="0" smtClean="0">
                <a:ln>
                  <a:noFill/>
                </a:ln>
                <a:solidFill>
                  <a:schemeClr val="bg1">
                    <a:lumMod val="95000"/>
                  </a:schemeClr>
                </a:solidFill>
                <a:effectLst/>
                <a:uLnTx/>
                <a:uFillTx/>
              </a:rPr>
              <a:t>www.1ppt.com/moban/     </a:t>
            </a: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节日</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www.1ppt.com/jieri/           PPT</a:t>
            </a:r>
            <a:r>
              <a:rPr kumimoji="0" lang="zh-CN" altLang="en-US" sz="100" b="0" i="0" u="none" strike="noStrike" kern="0" cap="none" spc="0" normalizeH="0" baseline="0" noProof="0" dirty="0" smtClean="0">
                <a:ln>
                  <a:noFill/>
                </a:ln>
                <a:solidFill>
                  <a:schemeClr val="bg1">
                    <a:lumMod val="95000"/>
                  </a:schemeClr>
                </a:solidFill>
                <a:effectLst/>
                <a:uLnTx/>
                <a:uFillTx/>
              </a:rPr>
              <a:t>素材下载：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背景图片：</a:t>
            </a:r>
            <a:r>
              <a:rPr kumimoji="0" lang="en-US" altLang="zh-CN" sz="100" b="0" i="0" u="none" strike="noStrike" kern="0" cap="none" spc="0" normalizeH="0" baseline="0" noProof="0" dirty="0" smtClean="0">
                <a:ln>
                  <a:noFill/>
                </a:ln>
                <a:solidFill>
                  <a:schemeClr val="bg1">
                    <a:lumMod val="95000"/>
                  </a:schemeClr>
                </a:solidFill>
                <a:effectLst/>
                <a:uLnTx/>
                <a:uFillTx/>
              </a:rPr>
              <a:t>www.1ppt.com/beijing/      PPT</a:t>
            </a:r>
            <a:r>
              <a:rPr kumimoji="0" lang="zh-CN" altLang="en-US" sz="100" b="0" i="0" u="none" strike="noStrike" kern="0" cap="none" spc="0" normalizeH="0" baseline="0" noProof="0" dirty="0" smtClean="0">
                <a:ln>
                  <a:noFill/>
                </a:ln>
                <a:solidFill>
                  <a:schemeClr val="bg1">
                    <a:lumMod val="95000"/>
                  </a:schemeClr>
                </a:solidFill>
                <a:effectLst/>
                <a:uLnTx/>
                <a:uFillTx/>
              </a:rPr>
              <a:t>图表下载：</a:t>
            </a:r>
            <a:r>
              <a:rPr kumimoji="0" lang="en-US" altLang="zh-CN" sz="100" b="0" i="0" u="none" strike="noStrike" kern="0" cap="none" spc="0" normalizeH="0" baseline="0" noProof="0" dirty="0" smtClean="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优秀</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下载：</a:t>
            </a:r>
            <a:r>
              <a:rPr kumimoji="0" lang="en-US" altLang="zh-CN" sz="100" b="0" i="0" u="none" strike="noStrike" kern="0" cap="none" spc="0" normalizeH="0" baseline="0" noProof="0" dirty="0" smtClean="0">
                <a:ln>
                  <a:noFill/>
                </a:ln>
                <a:solidFill>
                  <a:schemeClr val="bg1">
                    <a:lumMod val="95000"/>
                  </a:schemeClr>
                </a:solidFill>
                <a:effectLst/>
                <a:uLnTx/>
                <a:uFillTx/>
              </a:rPr>
              <a:t>www.1ppt.com/xiazai/        PPT</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Word</a:t>
            </a:r>
            <a:r>
              <a:rPr kumimoji="0" lang="zh-CN" altLang="en-US" sz="100" b="0" i="0" u="none" strike="noStrike" kern="0" cap="none" spc="0" normalizeH="0" baseline="0" noProof="0" dirty="0" smtClean="0">
                <a:ln>
                  <a:noFill/>
                </a:ln>
                <a:solidFill>
                  <a:schemeClr val="bg1">
                    <a:lumMod val="95000"/>
                  </a:schemeClr>
                </a:solidFill>
                <a:effectLst/>
                <a:uLnTx/>
                <a:uFillTx/>
              </a:rPr>
              <a:t>教程： </a:t>
            </a:r>
            <a:r>
              <a:rPr kumimoji="0" lang="en-US" altLang="zh-CN" sz="100" b="0" i="0" u="none" strike="noStrike" kern="0" cap="none" spc="0" normalizeH="0" baseline="0" noProof="0" dirty="0" smtClean="0">
                <a:ln>
                  <a:noFill/>
                </a:ln>
                <a:solidFill>
                  <a:schemeClr val="bg1">
                    <a:lumMod val="95000"/>
                  </a:schemeClr>
                </a:solidFill>
                <a:effectLst/>
                <a:uLnTx/>
                <a:uFillTx/>
              </a:rPr>
              <a:t>www.1ppt.com/word/              Excel</a:t>
            </a:r>
            <a:r>
              <a:rPr kumimoji="0" lang="zh-CN" altLang="en-US" sz="100" b="0" i="0" u="none" strike="noStrike" kern="0" cap="none" spc="0" normalizeH="0" baseline="0" noProof="0" dirty="0" smtClean="0">
                <a:ln>
                  <a:noFill/>
                </a:ln>
                <a:solidFill>
                  <a:schemeClr val="bg1">
                    <a:lumMod val="95000"/>
                  </a:schemeClr>
                </a:solidFill>
                <a:effectLst/>
                <a:uLnTx/>
                <a:uFillTx/>
              </a:rPr>
              <a:t>教程：</a:t>
            </a:r>
            <a:r>
              <a:rPr kumimoji="0" lang="en-US" altLang="zh-CN" sz="100" b="0" i="0" u="none" strike="noStrike" kern="0" cap="none" spc="0" normalizeH="0" baseline="0" noProof="0" dirty="0" smtClean="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资料下载：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www.1ppt.com/ziliao/                PPT</a:t>
            </a:r>
            <a:r>
              <a:rPr kumimoji="0" lang="zh-CN" altLang="en-US" sz="100" b="0" i="0" u="none" strike="noStrike" kern="0" cap="none" spc="0" normalizeH="0" baseline="0" noProof="0" dirty="0" smtClean="0">
                <a:ln>
                  <a:noFill/>
                </a:ln>
                <a:solidFill>
                  <a:schemeClr val="bg1">
                    <a:lumMod val="95000"/>
                  </a:schemeClr>
                </a:solidFill>
                <a:effectLst/>
                <a:uLnTx/>
                <a:uFillTx/>
              </a:rPr>
              <a:t>课件下载：</a:t>
            </a:r>
            <a:r>
              <a:rPr kumimoji="0" lang="en-US" altLang="zh-CN" sz="100" b="0" i="0" u="none" strike="noStrike" kern="0" cap="none" spc="0" normalizeH="0" baseline="0" noProof="0" dirty="0" smtClean="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范文下载：</a:t>
            </a:r>
            <a:r>
              <a:rPr kumimoji="0" lang="en-US" altLang="zh-CN" sz="100" b="0" i="0" u="none" strike="noStrike" kern="0" cap="none" spc="0" normalizeH="0" baseline="0" noProof="0" dirty="0" smtClean="0">
                <a:ln>
                  <a:noFill/>
                </a:ln>
                <a:solidFill>
                  <a:schemeClr val="bg1">
                    <a:lumMod val="95000"/>
                  </a:schemeClr>
                </a:solidFill>
                <a:effectLst/>
                <a:uLnTx/>
                <a:uFillTx/>
              </a:rPr>
              <a:t>www.1ppt.com/fanwen/             </a:t>
            </a:r>
            <a:r>
              <a:rPr kumimoji="0" lang="zh-CN" altLang="en-US" sz="100" b="0" i="0" u="none" strike="noStrike" kern="0" cap="none" spc="0" normalizeH="0" baseline="0" noProof="0" dirty="0" smtClean="0">
                <a:ln>
                  <a:noFill/>
                </a:ln>
                <a:solidFill>
                  <a:schemeClr val="bg1">
                    <a:lumMod val="95000"/>
                  </a:schemeClr>
                </a:solidFill>
                <a:effectLst/>
                <a:uLnTx/>
                <a:uFillTx/>
              </a:rPr>
              <a:t>试卷下载：</a:t>
            </a:r>
            <a:r>
              <a:rPr kumimoji="0" lang="en-US" altLang="zh-CN" sz="100" b="0" i="0" u="none" strike="noStrike" kern="0" cap="none" spc="0" normalizeH="0" baseline="0" noProof="0" dirty="0" smtClean="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教案下载：</a:t>
            </a:r>
            <a:r>
              <a:rPr kumimoji="0" lang="en-US" altLang="zh-CN" sz="100" b="0" i="0" u="none" strike="noStrike" kern="0" cap="none" spc="0" normalizeH="0" baseline="0" noProof="0" dirty="0" smtClean="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字体下载：</a:t>
            </a:r>
            <a:r>
              <a:rPr kumimoji="0" lang="en-US" altLang="zh-CN" sz="100" b="0" i="0" u="none" strike="noStrike" kern="0" cap="none" spc="0" normalizeH="0" baseline="0" noProof="0" dirty="0" smtClean="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lumMod val="95000"/>
                  </a:schemeClr>
                </a:solidFill>
                <a:effectLst/>
                <a:uLnTx/>
                <a:uFillTx/>
              </a:rPr>
              <a:t> </a:t>
            </a:r>
            <a:endParaRPr kumimoji="0" lang="zh-CN" altLang="en-US" sz="100" b="0" i="0" u="none" strike="noStrike" kern="0" cap="none" spc="0" normalizeH="0" baseline="0" noProof="0" dirty="0" smtClean="0">
              <a:ln>
                <a:noFill/>
              </a:ln>
              <a:solidFill>
                <a:schemeClr val="bg1">
                  <a:lumMod val="95000"/>
                </a:schemeClr>
              </a:solidFill>
              <a:effectLst/>
              <a:uLnTx/>
              <a:uFillTx/>
            </a:endParaRPr>
          </a:p>
        </p:txBody>
      </p:sp>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模拟结果</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1" name="图片 10"/>
          <p:cNvPicPr/>
          <p:nvPr/>
        </p:nvPicPr>
        <p:blipFill>
          <a:blip r:embed="rId4">
            <a:extLst>
              <a:ext uri="{28A0092B-C50C-407E-A947-70E740481C1C}">
                <a14:useLocalDpi xmlns:a14="http://schemas.microsoft.com/office/drawing/2010/main" val="0"/>
              </a:ext>
            </a:extLst>
          </a:blip>
          <a:stretch>
            <a:fillRect/>
          </a:stretch>
        </p:blipFill>
        <p:spPr>
          <a:xfrm>
            <a:off x="2281163" y="1052736"/>
            <a:ext cx="7560840" cy="4896544"/>
          </a:xfrm>
          <a:prstGeom prst="rect">
            <a:avLst/>
          </a:prstGeom>
        </p:spPr>
      </p:pic>
      <p:sp>
        <p:nvSpPr>
          <p:cNvPr id="3" name="TextBox 2"/>
          <p:cNvSpPr txBox="1"/>
          <p:nvPr/>
        </p:nvSpPr>
        <p:spPr>
          <a:xfrm>
            <a:off x="4369395" y="6165304"/>
            <a:ext cx="7416824" cy="369332"/>
          </a:xfrm>
          <a:prstGeom prst="rect">
            <a:avLst/>
          </a:prstGeom>
          <a:noFill/>
        </p:spPr>
        <p:txBody>
          <a:bodyPr wrap="square" rtlCol="0">
            <a:spAutoFit/>
          </a:bodyPr>
          <a:lstStyle/>
          <a:p>
            <a:r>
              <a:rPr lang="zh-CN" altLang="en-US" b="1" dirty="0" smtClean="0"/>
              <a:t>持续时间长短对信息效率有巨大影响</a:t>
            </a:r>
            <a:endParaRPr lang="zh-CN" altLang="en-US" b="1" dirty="0"/>
          </a:p>
        </p:txBody>
      </p:sp>
    </p:spTree>
    <p:extLst>
      <p:ext uri="{BB962C8B-B14F-4D97-AF65-F5344CB8AC3E}">
        <p14:creationId xmlns:p14="http://schemas.microsoft.com/office/powerpoint/2010/main" val="37697288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05133"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6"/>
          <p:cNvSpPr>
            <a:spLocks noChangeAspect="1" noEditPoints="1"/>
          </p:cNvSpPr>
          <p:nvPr/>
        </p:nvSpPr>
        <p:spPr bwMode="auto">
          <a:xfrm>
            <a:off x="5780384" y="2181307"/>
            <a:ext cx="658282" cy="823712"/>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58" name="文本框 12"/>
          <p:cNvSpPr txBox="1"/>
          <p:nvPr/>
        </p:nvSpPr>
        <p:spPr>
          <a:xfrm>
            <a:off x="5279469" y="3573016"/>
            <a:ext cx="1705916"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前言</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r>
              <a:rPr lang="en-US" altLang="zh-CN" sz="28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Foreword</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5539709" y="494913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最新成果</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5557246" y="5413507"/>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itchFamily="34" charset="-122"/>
                  <a:ea typeface="微软雅黑" pitchFamily="34" charset="-122"/>
                </a:rPr>
                <a:t>内在联系</a:t>
              </a:r>
              <a:endParaRPr lang="zh-CN" altLang="en-US" sz="1400" dirty="0">
                <a:solidFill>
                  <a:schemeClr val="accent5">
                    <a:lumMod val="60000"/>
                    <a:lumOff val="40000"/>
                  </a:schemeClr>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055590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Effect transition="in" filter="fade">
                                      <p:cBhvr>
                                        <p:cTn id="13" dur="500"/>
                                        <p:tgtEl>
                                          <p:spTgt spid="57"/>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808987" y="3573016"/>
            <a:ext cx="2646878" cy="1261884"/>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论文总结</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spcAft>
                <a:spcPts val="0"/>
              </a:spcAft>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 Summary</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Freeform 206"/>
          <p:cNvSpPr>
            <a:spLocks noChangeAspect="1" noEditPoints="1"/>
          </p:cNvSpPr>
          <p:nvPr/>
        </p:nvSpPr>
        <p:spPr bwMode="auto">
          <a:xfrm>
            <a:off x="5701975" y="2028310"/>
            <a:ext cx="860902" cy="104065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639449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9"/>
                                        </p:tgtEl>
                                        <p:attrNameLst>
                                          <p:attrName>style.visibility</p:attrName>
                                        </p:attrNameLst>
                                      </p:cBhvr>
                                      <p:to>
                                        <p:strVal val="visible"/>
                                      </p:to>
                                    </p:set>
                                    <p:anim calcmode="lin" valueType="num">
                                      <p:cBhvr>
                                        <p:cTn id="11" dur="500" fill="hold"/>
                                        <p:tgtEl>
                                          <p:spTgt spid="59"/>
                                        </p:tgtEl>
                                        <p:attrNameLst>
                                          <p:attrName>ppt_w</p:attrName>
                                        </p:attrNameLst>
                                      </p:cBhvr>
                                      <p:tavLst>
                                        <p:tav tm="0">
                                          <p:val>
                                            <p:fltVal val="0"/>
                                          </p:val>
                                        </p:tav>
                                        <p:tav tm="100000">
                                          <p:val>
                                            <p:strVal val="#ppt_w"/>
                                          </p:val>
                                        </p:tav>
                                      </p:tavLst>
                                    </p:anim>
                                    <p:anim calcmode="lin" valueType="num">
                                      <p:cBhvr>
                                        <p:cTn id="12" dur="500" fill="hold"/>
                                        <p:tgtEl>
                                          <p:spTgt spid="59"/>
                                        </p:tgtEl>
                                        <p:attrNameLst>
                                          <p:attrName>ppt_h</p:attrName>
                                        </p:attrNameLst>
                                      </p:cBhvr>
                                      <p:tavLst>
                                        <p:tav tm="0">
                                          <p:val>
                                            <p:fltVal val="0"/>
                                          </p:val>
                                        </p:tav>
                                        <p:tav tm="100000">
                                          <p:val>
                                            <p:strVal val="#ppt_h"/>
                                          </p:val>
                                        </p:tav>
                                      </p:tavLst>
                                    </p:anim>
                                    <p:animEffect transition="in" filter="fade">
                                      <p:cBhvr>
                                        <p:cTn id="13" dur="500"/>
                                        <p:tgtEl>
                                          <p:spTgt spid="5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59" grpId="0" animBg="1"/>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研究总结</a:t>
            </a:r>
            <a:endParaRPr lang="zh-CN" altLang="en-US" dirty="0">
              <a:solidFill>
                <a:schemeClr val="bg1"/>
              </a:solidFill>
              <a:latin typeface="微软雅黑" pitchFamily="34" charset="-122"/>
              <a:ea typeface="微软雅黑"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7" name="TextBox 5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1921123" y="1412776"/>
            <a:ext cx="8640960" cy="1938992"/>
          </a:xfrm>
          <a:prstGeom prst="rect">
            <a:avLst/>
          </a:prstGeom>
        </p:spPr>
        <p:txBody>
          <a:bodyPr wrap="square">
            <a:spAutoFit/>
          </a:bodyPr>
          <a:lstStyle/>
          <a:p>
            <a:r>
              <a:rPr lang="zh-CN" altLang="zh-CN" sz="2400" b="1" dirty="0"/>
              <a:t>（</a:t>
            </a:r>
            <a:r>
              <a:rPr lang="en-US" altLang="zh-CN" sz="2400" b="1" dirty="0"/>
              <a:t>1</a:t>
            </a:r>
            <a:r>
              <a:rPr lang="zh-CN" altLang="zh-CN" sz="2400" b="1" dirty="0"/>
              <a:t>）对模型进行数学建模与实现，并且利用自组织临界特性模型研究不同影响因素对群集运动的影响水平，最后得出结论，各个实验因素的最佳作用区间为个体速度（</a:t>
            </a:r>
            <a:r>
              <a:rPr lang="en-US" altLang="zh-CN" sz="2400" b="1" dirty="0"/>
              <a:t>V</a:t>
            </a:r>
            <a:r>
              <a:rPr lang="zh-CN" altLang="zh-CN" sz="2400" b="1" dirty="0"/>
              <a:t>）最优区间为</a:t>
            </a:r>
            <a:r>
              <a:rPr lang="en-US" altLang="zh-CN" sz="2400" b="1" dirty="0"/>
              <a:t>0.4</a:t>
            </a:r>
            <a:r>
              <a:rPr lang="zh-CN" altLang="zh-CN" sz="2400" b="1" dirty="0"/>
              <a:t>至</a:t>
            </a:r>
            <a:r>
              <a:rPr lang="en-US" altLang="zh-CN" sz="2400" b="1" dirty="0"/>
              <a:t>1.3</a:t>
            </a:r>
            <a:r>
              <a:rPr lang="zh-CN" altLang="zh-CN" sz="2400" b="1" dirty="0"/>
              <a:t>、个体相互作用半径（</a:t>
            </a:r>
            <a:r>
              <a:rPr lang="en-US" altLang="zh-CN" sz="2400" b="1" dirty="0"/>
              <a:t>r</a:t>
            </a:r>
            <a:r>
              <a:rPr lang="zh-CN" altLang="zh-CN" sz="2400" b="1" dirty="0"/>
              <a:t>）最优区间为</a:t>
            </a:r>
            <a:r>
              <a:rPr lang="en-US" altLang="zh-CN" sz="2400" b="1" dirty="0"/>
              <a:t>0.4</a:t>
            </a:r>
            <a:r>
              <a:rPr lang="zh-CN" altLang="zh-CN" sz="2400" b="1" dirty="0"/>
              <a:t>至</a:t>
            </a:r>
            <a:r>
              <a:rPr lang="en-US" altLang="zh-CN" sz="2400" b="1" dirty="0"/>
              <a:t>1.1</a:t>
            </a:r>
            <a:r>
              <a:rPr lang="zh-CN" altLang="zh-CN" sz="2400" b="1" dirty="0"/>
              <a:t>、运动时长（</a:t>
            </a:r>
            <a:r>
              <a:rPr lang="en-US" altLang="zh-CN" sz="2400" b="1" dirty="0" err="1"/>
              <a:t>dt</a:t>
            </a:r>
            <a:r>
              <a:rPr lang="zh-CN" altLang="zh-CN" sz="2400" b="1" dirty="0"/>
              <a:t>）最优区间为</a:t>
            </a:r>
            <a:r>
              <a:rPr lang="en-US" altLang="zh-CN" sz="2400" b="1" dirty="0"/>
              <a:t>0.2</a:t>
            </a:r>
            <a:r>
              <a:rPr lang="zh-CN" altLang="zh-CN" sz="2400" b="1" dirty="0"/>
              <a:t>至</a:t>
            </a:r>
            <a:r>
              <a:rPr lang="en-US" altLang="zh-CN" sz="2400" b="1" dirty="0"/>
              <a:t>1.1</a:t>
            </a:r>
            <a:r>
              <a:rPr lang="zh-CN" altLang="zh-CN" sz="2400" b="1" dirty="0"/>
              <a:t>。</a:t>
            </a:r>
          </a:p>
        </p:txBody>
      </p:sp>
      <p:sp>
        <p:nvSpPr>
          <p:cNvPr id="4" name="矩形 3"/>
          <p:cNvSpPr/>
          <p:nvPr/>
        </p:nvSpPr>
        <p:spPr>
          <a:xfrm>
            <a:off x="1921123" y="3573016"/>
            <a:ext cx="8640960" cy="2308324"/>
          </a:xfrm>
          <a:prstGeom prst="rect">
            <a:avLst/>
          </a:prstGeom>
        </p:spPr>
        <p:txBody>
          <a:bodyPr wrap="square">
            <a:spAutoFit/>
          </a:bodyPr>
          <a:lstStyle/>
          <a:p>
            <a:r>
              <a:rPr lang="zh-CN" altLang="zh-CN" sz="2400" b="1" dirty="0"/>
              <a:t>（</a:t>
            </a:r>
            <a:r>
              <a:rPr lang="en-US" altLang="zh-CN" sz="2400" b="1" dirty="0"/>
              <a:t>2</a:t>
            </a:r>
            <a:r>
              <a:rPr lang="zh-CN" altLang="zh-CN" sz="2400" b="1" dirty="0"/>
              <a:t>）借鉴自组织临界理论的独特性质在有序群体中施加人为信息，通过研究群体状态的改变观察人为施加信息在群体中的传播。利用对照组验证有序群体中自组织临界态是否为群集运动产生的内在机理，实验结果显示自组织临界理论所起作用符合本文假设，是群体有序运动</a:t>
            </a:r>
            <a:r>
              <a:rPr lang="zh-CN" altLang="zh-CN" sz="2400" b="1" dirty="0"/>
              <a:t>的</a:t>
            </a:r>
            <a:r>
              <a:rPr lang="zh-CN" altLang="en-US" sz="2400" b="1" dirty="0"/>
              <a:t>内在机理</a:t>
            </a:r>
            <a:r>
              <a:rPr lang="zh-CN" altLang="zh-CN" sz="2400" b="1" dirty="0"/>
              <a:t>。</a:t>
            </a:r>
            <a:r>
              <a:rPr lang="zh-CN" altLang="en-US" sz="2400" b="1" dirty="0"/>
              <a:t>此外，</a:t>
            </a:r>
            <a:r>
              <a:rPr lang="zh-CN" altLang="en-US" sz="2400" b="1" dirty="0"/>
              <a:t>群体固有观念可以通过外来新信息被</a:t>
            </a:r>
            <a:r>
              <a:rPr lang="zh-CN" altLang="en-US" sz="2400" b="1" dirty="0"/>
              <a:t>改变</a:t>
            </a:r>
            <a:endParaRPr lang="zh-CN" altLang="en-US" sz="2400" b="1" dirty="0"/>
          </a:p>
        </p:txBody>
      </p:sp>
    </p:spTree>
    <p:extLst>
      <p:ext uri="{BB962C8B-B14F-4D97-AF65-F5344CB8AC3E}">
        <p14:creationId xmlns:p14="http://schemas.microsoft.com/office/powerpoint/2010/main" val="631288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结束语</a:t>
            </a: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Rectangle 4"/>
          <p:cNvSpPr txBox="1">
            <a:spLocks noChangeArrowheads="1"/>
          </p:cNvSpPr>
          <p:nvPr/>
        </p:nvSpPr>
        <p:spPr bwMode="auto">
          <a:xfrm>
            <a:off x="5115513" y="1135098"/>
            <a:ext cx="167611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2400" dirty="0">
                <a:solidFill>
                  <a:srgbClr val="31859C"/>
                </a:solidFill>
                <a:latin typeface="微软雅黑" panose="020B0503020204020204" pitchFamily="34" charset="-122"/>
                <a:ea typeface="微软雅黑" panose="020B0503020204020204" pitchFamily="34" charset="-122"/>
              </a:rPr>
              <a:t>致谢</a:t>
            </a:r>
            <a:endParaRPr lang="zh-CN" sz="2400" dirty="0">
              <a:solidFill>
                <a:srgbClr val="31859C"/>
              </a:solidFill>
              <a:latin typeface="微软雅黑" panose="020B0503020204020204" pitchFamily="34" charset="-122"/>
              <a:ea typeface="微软雅黑" panose="020B0503020204020204" pitchFamily="34" charset="-122"/>
            </a:endParaRPr>
          </a:p>
        </p:txBody>
      </p:sp>
      <p:sp>
        <p:nvSpPr>
          <p:cNvPr id="11" name="矩形 10"/>
          <p:cNvSpPr/>
          <p:nvPr/>
        </p:nvSpPr>
        <p:spPr>
          <a:xfrm>
            <a:off x="1777107" y="1692408"/>
            <a:ext cx="8352928" cy="1061821"/>
          </a:xfrm>
          <a:prstGeom prst="rect">
            <a:avLst/>
          </a:prstGeom>
        </p:spPr>
        <p:txBody>
          <a:bodyPr wrap="square" lIns="91432" tIns="45716" rIns="91432" bIns="45716">
            <a:spAutoFit/>
          </a:bodyPr>
          <a:lstStyle/>
          <a:p>
            <a:pPr>
              <a:lnSpc>
                <a:spcPct val="150000"/>
              </a:lnSpc>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本</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文</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是</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在郭辉老师</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的亲切关怀与细心的指导</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下完成的。从最初课题的选择到最终论文的完成</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，老师</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始终都给予了细心的指导和不懈的支持，并且在耐心的指导论文之余，老师不断的开拓我的视野，启发我的思考，让我体会到</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了研究的</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乐趣。</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777107" y="3212976"/>
            <a:ext cx="8352928" cy="1061821"/>
          </a:xfrm>
          <a:prstGeom prst="rect">
            <a:avLst/>
          </a:prstGeom>
        </p:spPr>
        <p:txBody>
          <a:bodyPr wrap="square" lIns="91432" tIns="45716" rIns="91432" bIns="45716">
            <a:spAutoFit/>
          </a:bodyPr>
          <a:lstStyle/>
          <a:p>
            <a:pPr>
              <a:lnSpc>
                <a:spcPct val="150000"/>
              </a:lnSpc>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本文</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能够得以顺利的完成，也</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与实验室中</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其他同学的帮助是分不开的。虽然他们没有直接参与我的论文写作，但是无论在开题时，还是在研究过程中，他们都给我提供了很多意见，一系列可行性的</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建议</a:t>
            </a: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也</a:t>
            </a:r>
            <a:r>
              <a:rPr lang="zh-CN" altLang="en-US" sz="1400" kern="0" dirty="0" smtClean="0">
                <a:solidFill>
                  <a:schemeClr val="tx1">
                    <a:lumMod val="50000"/>
                    <a:lumOff val="50000"/>
                  </a:schemeClr>
                </a:solidFill>
                <a:latin typeface="微软雅黑" panose="020B0503020204020204" pitchFamily="34" charset="-122"/>
                <a:ea typeface="微软雅黑" panose="020B0503020204020204" pitchFamily="34" charset="-122"/>
              </a:rPr>
              <a:t>向他们表示我深深地感谢！</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8988675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1500"/>
                                        <p:tgtEl>
                                          <p:spTgt spid="11"/>
                                        </p:tgtEl>
                                      </p:cBhvr>
                                    </p:animEffect>
                                  </p:childTnLst>
                                </p:cTn>
                              </p:par>
                            </p:childTnLst>
                          </p:cTn>
                        </p:par>
                        <p:par>
                          <p:cTn id="12" fill="hold">
                            <p:stCondLst>
                              <p:cond delay="2000"/>
                            </p:stCondLst>
                            <p:childTnLst>
                              <p:par>
                                <p:cTn id="13" presetID="14" presetClass="entr" presetSubtype="1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1500"/>
                                        <p:tgtEl>
                                          <p:spTgt spid="14"/>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2065139" y="3421449"/>
            <a:ext cx="856895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smtClean="0">
                <a:solidFill>
                  <a:srgbClr val="31859C"/>
                </a:solidFill>
                <a:latin typeface="微软雅黑" pitchFamily="34" charset="-122"/>
                <a:ea typeface="微软雅黑" pitchFamily="34" charset="-122"/>
                <a:sym typeface="微软雅黑" pitchFamily="34" charset="-122"/>
              </a:rPr>
              <a:t>欢迎各位老师批评指正</a:t>
            </a:r>
            <a:endParaRPr lang="zh-CN" altLang="en-US" sz="6600" b="1" dirty="0">
              <a:solidFill>
                <a:srgbClr val="31859C"/>
              </a:solidFill>
              <a:latin typeface="微软雅黑" pitchFamily="34" charset="-122"/>
              <a:ea typeface="微软雅黑" pitchFamily="34" charset="-122"/>
              <a:sym typeface="微软雅黑" pitchFamily="34" charset="-122"/>
            </a:endParaRPr>
          </a:p>
        </p:txBody>
      </p:sp>
      <p:sp>
        <p:nvSpPr>
          <p:cNvPr id="17" name="TextBox 7"/>
          <p:cNvSpPr>
            <a:spLocks noChangeArrowheads="1"/>
          </p:cNvSpPr>
          <p:nvPr/>
        </p:nvSpPr>
        <p:spPr bwMode="auto">
          <a:xfrm>
            <a:off x="3505299" y="2785819"/>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rPr>
              <a:t>THANK YOU FOR YOUR GUIDANCE.</a:t>
            </a:r>
            <a:endParaRPr lang="zh-CN" altLang="en-US" sz="2000" dirty="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endParaRPr>
          </a:p>
        </p:txBody>
      </p:sp>
      <p:sp>
        <p:nvSpPr>
          <p:cNvPr id="18" name="矩形 17"/>
          <p:cNvSpPr/>
          <p:nvPr/>
        </p:nvSpPr>
        <p:spPr>
          <a:xfrm>
            <a:off x="0" y="6741368"/>
            <a:ext cx="12195175" cy="1166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91999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1000"/>
                                  </p:stCondLst>
                                  <p:iterate type="lt">
                                    <p:tmPct val="50000"/>
                                  </p:iterate>
                                  <p:childTnLst>
                                    <p:set>
                                      <p:cBhvr>
                                        <p:cTn id="6" dur="1" fill="hold">
                                          <p:stCondLst>
                                            <p:cond delay="0"/>
                                          </p:stCondLst>
                                        </p:cTn>
                                        <p:tgtEl>
                                          <p:spTgt spid="17"/>
                                        </p:tgtEl>
                                        <p:attrNameLst>
                                          <p:attrName>style.visibility</p:attrName>
                                        </p:attrNameLst>
                                      </p:cBhvr>
                                      <p:to>
                                        <p:strVal val="visible"/>
                                      </p:to>
                                    </p:set>
                                    <p:set>
                                      <p:cBhvr>
                                        <p:cTn id="7" dur="114" fill="hold">
                                          <p:stCondLst>
                                            <p:cond delay="0"/>
                                          </p:stCondLst>
                                        </p:cTn>
                                        <p:tgtEl>
                                          <p:spTgt spid="17"/>
                                        </p:tgtEl>
                                        <p:attrNameLst>
                                          <p:attrName>style.rotation</p:attrName>
                                        </p:attrNameLst>
                                      </p:cBhvr>
                                      <p:to>
                                        <p:strVal val="-45.0"/>
                                      </p:to>
                                    </p:set>
                                    <p:anim calcmode="lin" valueType="num">
                                      <p:cBhvr>
                                        <p:cTn id="8" dur="114" fill="hold">
                                          <p:stCondLst>
                                            <p:cond delay="114"/>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9" dur="114"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10" dur="39" decel="50000" autoRev="1" fill="hold">
                                          <p:stCondLst>
                                            <p:cond delay="114"/>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11" dur="34" fill="hold">
                                          <p:stCondLst>
                                            <p:cond delay="216"/>
                                          </p:stCondLst>
                                        </p:cTn>
                                        <p:tgtEl>
                                          <p:spTgt spid="17"/>
                                        </p:tgtEl>
                                        <p:attrNameLst>
                                          <p:attrName>ppt_y</p:attrName>
                                        </p:attrNameLst>
                                      </p:cBhvr>
                                      <p:tavLst>
                                        <p:tav tm="0">
                                          <p:val>
                                            <p:strVal val="#ppt_y-(0.354*#ppt_w-0.172*#ppt_h)"/>
                                          </p:val>
                                        </p:tav>
                                        <p:tav tm="100000">
                                          <p:val>
                                            <p:strVal val="#ppt_y"/>
                                          </p:val>
                                        </p:tav>
                                      </p:tavLst>
                                    </p:anim>
                                  </p:childTnLst>
                                </p:cTn>
                              </p:par>
                              <p:par>
                                <p:cTn id="12" presetID="52" presetClass="entr" presetSubtype="0" fill="hold" grpId="0" nodeType="withEffect">
                                  <p:stCondLst>
                                    <p:cond delay="1500"/>
                                  </p:stCondLst>
                                  <p:iterate type="lt">
                                    <p:tmPct val="10000"/>
                                  </p:iterate>
                                  <p:childTnLst>
                                    <p:set>
                                      <p:cBhvr>
                                        <p:cTn id="13" dur="1" fill="hold">
                                          <p:stCondLst>
                                            <p:cond delay="0"/>
                                          </p:stCondLst>
                                        </p:cTn>
                                        <p:tgtEl>
                                          <p:spTgt spid="16"/>
                                        </p:tgtEl>
                                        <p:attrNameLst>
                                          <p:attrName>style.visibility</p:attrName>
                                        </p:attrNameLst>
                                      </p:cBhvr>
                                      <p:to>
                                        <p:strVal val="visible"/>
                                      </p:to>
                                    </p:set>
                                    <p:animScale>
                                      <p:cBhvr>
                                        <p:cTn id="1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
                                        </p:tgtEl>
                                        <p:attrNameLst>
                                          <p:attrName>ppt_x</p:attrName>
                                          <p:attrName>ppt_y</p:attrName>
                                        </p:attrNameLst>
                                      </p:cBhvr>
                                    </p:animMotion>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最新成果</a:t>
            </a:r>
            <a:endParaRPr lang="zh-CN" altLang="en-US" dirty="0">
              <a:solidFill>
                <a:schemeClr val="bg1"/>
              </a:solidFill>
              <a:latin typeface="微软雅黑" pitchFamily="34" charset="-122"/>
              <a:ea typeface="微软雅黑" pitchFamily="34" charset="-122"/>
            </a:endParaRPr>
          </a:p>
        </p:txBody>
      </p:sp>
      <p:sp>
        <p:nvSpPr>
          <p:cNvPr id="8" name="Rectangle 2"/>
          <p:cNvSpPr/>
          <p:nvPr/>
        </p:nvSpPr>
        <p:spPr>
          <a:xfrm>
            <a:off x="0" y="1740272"/>
            <a:ext cx="10967459" cy="2332788"/>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9" name="Rectangle 4"/>
          <p:cNvSpPr txBox="1">
            <a:spLocks noChangeArrowheads="1"/>
          </p:cNvSpPr>
          <p:nvPr/>
        </p:nvSpPr>
        <p:spPr bwMode="auto">
          <a:xfrm>
            <a:off x="1057027" y="1142684"/>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n</a:t>
            </a:r>
            <a:r>
              <a:rPr lang="en-US" altLang="zh-CN" sz="2400" dirty="0" smtClean="0">
                <a:solidFill>
                  <a:schemeClr val="accent5">
                    <a:lumMod val="75000"/>
                  </a:schemeClr>
                </a:solidFill>
                <a:latin typeface="微软雅黑" panose="020B0503020204020204" pitchFamily="34" charset="-122"/>
                <a:ea typeface="微软雅黑" panose="020B0503020204020204" pitchFamily="34" charset="-122"/>
              </a:rPr>
              <a:t>ature</a:t>
            </a:r>
            <a:r>
              <a:rPr lang="zh-CN" altLang="en-US" sz="2400" dirty="0" smtClean="0">
                <a:solidFill>
                  <a:schemeClr val="accent5">
                    <a:lumMod val="75000"/>
                  </a:schemeClr>
                </a:solidFill>
                <a:latin typeface="微软雅黑" panose="020B0503020204020204" pitchFamily="34" charset="-122"/>
                <a:ea typeface="微软雅黑" panose="020B0503020204020204" pitchFamily="34" charset="-122"/>
              </a:rPr>
              <a:t>封面上的仿生群集机器人</a:t>
            </a:r>
            <a:endParaRPr lang="zh-CN" sz="24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1663884" y="1770013"/>
            <a:ext cx="1877419" cy="430879"/>
          </a:xfrm>
          <a:prstGeom prst="rect">
            <a:avLst/>
          </a:prstGeom>
        </p:spPr>
        <p:txBody>
          <a:bodyPr wrap="none" lIns="91431" tIns="45716" rIns="91431" bIns="45716">
            <a:spAutoFit/>
          </a:bodyPr>
          <a:lstStyle/>
          <a:p>
            <a:pPr algn="r"/>
            <a:r>
              <a:rPr lang="zh-CN" altLang="en-US" sz="2200" b="1" dirty="0" smtClean="0">
                <a:solidFill>
                  <a:schemeClr val="accent5">
                    <a:lumMod val="75000"/>
                  </a:schemeClr>
                </a:solidFill>
                <a:latin typeface="微软雅黑" pitchFamily="34" charset="-122"/>
                <a:ea typeface="微软雅黑" pitchFamily="34" charset="-122"/>
              </a:rPr>
              <a:t>突破性成果有</a:t>
            </a:r>
            <a:endParaRPr lang="en-US" altLang="zh-CN" sz="2200" b="1" dirty="0">
              <a:solidFill>
                <a:schemeClr val="accent5">
                  <a:lumMod val="75000"/>
                </a:schemeClr>
              </a:solidFill>
              <a:latin typeface="微软雅黑" pitchFamily="34" charset="-122"/>
              <a:ea typeface="微软雅黑" pitchFamily="34" charset="-122"/>
            </a:endParaRPr>
          </a:p>
        </p:txBody>
      </p:sp>
      <p:sp>
        <p:nvSpPr>
          <p:cNvPr id="12" name="矩形 47"/>
          <p:cNvSpPr>
            <a:spLocks noChangeArrowheads="1"/>
          </p:cNvSpPr>
          <p:nvPr/>
        </p:nvSpPr>
        <p:spPr bwMode="auto">
          <a:xfrm>
            <a:off x="1489075" y="2204864"/>
            <a:ext cx="5184576" cy="18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r>
              <a:rPr lang="zh-CN" altLang="en-US" sz="1800" dirty="0"/>
              <a:t>该“粒子机器人”系统可以实现鲁棒的运动和物体移动，以及光导向运动和避障；</a:t>
            </a:r>
          </a:p>
          <a:p>
            <a:r>
              <a:rPr lang="zh-CN" altLang="en-US" sz="1800" dirty="0"/>
              <a:t>与已有的仿生机器人系统相比具有更高的可扩展性和鲁棒性；</a:t>
            </a:r>
          </a:p>
          <a:p>
            <a:r>
              <a:rPr lang="zh-CN" altLang="en-US" sz="1800" dirty="0"/>
              <a:t>证明了随机性为开发具有鲁棒的确定性行为大规模群体机器人系统提供了一种有希望的方法。</a:t>
            </a:r>
          </a:p>
        </p:txBody>
      </p:sp>
      <p:sp>
        <p:nvSpPr>
          <p:cNvPr id="13" name="弧形 12"/>
          <p:cNvSpPr/>
          <p:nvPr/>
        </p:nvSpPr>
        <p:spPr>
          <a:xfrm>
            <a:off x="913011" y="1052736"/>
            <a:ext cx="504056"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8" name="TextBox 6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659" y="614628"/>
            <a:ext cx="4459048" cy="5910716"/>
          </a:xfrm>
          <a:prstGeom prst="rect">
            <a:avLst/>
          </a:prstGeom>
        </p:spPr>
      </p:pic>
      <p:sp>
        <p:nvSpPr>
          <p:cNvPr id="5" name="TextBox 4"/>
          <p:cNvSpPr txBox="1"/>
          <p:nvPr/>
        </p:nvSpPr>
        <p:spPr>
          <a:xfrm>
            <a:off x="841003" y="4983088"/>
            <a:ext cx="5400600" cy="646331"/>
          </a:xfrm>
          <a:prstGeom prst="rect">
            <a:avLst/>
          </a:prstGeom>
          <a:noFill/>
        </p:spPr>
        <p:txBody>
          <a:bodyPr wrap="square" rtlCol="0">
            <a:spAutoFit/>
          </a:bodyPr>
          <a:lstStyle/>
          <a:p>
            <a:r>
              <a:rPr lang="zh-CN" altLang="en-US" dirty="0" smtClean="0">
                <a:solidFill>
                  <a:schemeClr val="bg1">
                    <a:lumMod val="50000"/>
                  </a:schemeClr>
                </a:solidFill>
              </a:rPr>
              <a:t>论文地址：</a:t>
            </a:r>
            <a:endParaRPr lang="en-US" altLang="zh-CN" dirty="0" smtClean="0">
              <a:solidFill>
                <a:schemeClr val="bg1">
                  <a:lumMod val="50000"/>
                </a:schemeClr>
              </a:solidFill>
            </a:endParaRPr>
          </a:p>
          <a:p>
            <a:r>
              <a:rPr lang="en-US" altLang="zh-CN" dirty="0" smtClean="0">
                <a:solidFill>
                  <a:schemeClr val="bg1">
                    <a:lumMod val="50000"/>
                  </a:schemeClr>
                </a:solidFill>
              </a:rPr>
              <a:t>https</a:t>
            </a:r>
            <a:r>
              <a:rPr lang="en-US" altLang="zh-CN" dirty="0">
                <a:solidFill>
                  <a:schemeClr val="bg1">
                    <a:lumMod val="50000"/>
                  </a:schemeClr>
                </a:solidFill>
              </a:rPr>
              <a:t>://www.nature.com/articles/d41586-019-00839-x</a:t>
            </a:r>
            <a:endParaRPr lang="zh-CN" altLang="en-US" dirty="0">
              <a:solidFill>
                <a:schemeClr val="bg1">
                  <a:lumMod val="50000"/>
                </a:schemeClr>
              </a:solidFill>
            </a:endParaRPr>
          </a:p>
        </p:txBody>
      </p:sp>
    </p:spTree>
    <p:extLst>
      <p:ext uri="{BB962C8B-B14F-4D97-AF65-F5344CB8AC3E}">
        <p14:creationId xmlns:p14="http://schemas.microsoft.com/office/powerpoint/2010/main" val="34318776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 presetClass="entr" presetSubtype="8"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2" presetClass="entr" presetSubtype="2"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p:bldP spid="13" grpId="0" animBg="1"/>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最新成果</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3611" y="1866875"/>
            <a:ext cx="5519936" cy="3362325"/>
          </a:xfrm>
          <a:prstGeom prst="rect">
            <a:avLst/>
          </a:prstGeom>
        </p:spPr>
      </p:pic>
      <p:sp>
        <p:nvSpPr>
          <p:cNvPr id="5" name="TextBox 4"/>
          <p:cNvSpPr txBox="1"/>
          <p:nvPr/>
        </p:nvSpPr>
        <p:spPr>
          <a:xfrm>
            <a:off x="1633091" y="5661248"/>
            <a:ext cx="9073008" cy="646331"/>
          </a:xfrm>
          <a:prstGeom prst="rect">
            <a:avLst/>
          </a:prstGeom>
          <a:noFill/>
        </p:spPr>
        <p:txBody>
          <a:bodyPr wrap="square" rtlCol="0">
            <a:spAutoFit/>
          </a:bodyPr>
          <a:lstStyle/>
          <a:p>
            <a:r>
              <a:rPr lang="zh-CN" altLang="en-US" dirty="0"/>
              <a:t>值得注意的是，在这个系统中，即使有</a:t>
            </a:r>
            <a:r>
              <a:rPr lang="en-US" altLang="zh-CN" dirty="0"/>
              <a:t>20%</a:t>
            </a:r>
            <a:r>
              <a:rPr lang="zh-CN" altLang="en-US" dirty="0"/>
              <a:t>的组件发生了故障，系统也可以正常运作，这突出了粒子机器人方法对单个组件故障的鲁棒性。</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635" y="1866875"/>
            <a:ext cx="5591944" cy="3362325"/>
          </a:xfrm>
          <a:prstGeom prst="rect">
            <a:avLst/>
          </a:prstGeom>
        </p:spPr>
      </p:pic>
    </p:spTree>
    <p:extLst>
      <p:ext uri="{BB962C8B-B14F-4D97-AF65-F5344CB8AC3E}">
        <p14:creationId xmlns:p14="http://schemas.microsoft.com/office/powerpoint/2010/main" val="1929875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最新成果</a:t>
            </a:r>
            <a:endParaRPr lang="zh-CN" altLang="en-US" dirty="0">
              <a:solidFill>
                <a:schemeClr val="bg1"/>
              </a:solidFill>
              <a:latin typeface="微软雅黑" pitchFamily="34" charset="-122"/>
              <a:ea typeface="微软雅黑" pitchFamily="34" charset="-122"/>
            </a:endParaRPr>
          </a:p>
        </p:txBody>
      </p:sp>
      <p:sp>
        <p:nvSpPr>
          <p:cNvPr id="57" name="TextBox 5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45" y="1948408"/>
            <a:ext cx="5349148" cy="3352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11" y="1938883"/>
            <a:ext cx="5375920" cy="3362325"/>
          </a:xfrm>
          <a:prstGeom prst="rect">
            <a:avLst/>
          </a:prstGeom>
        </p:spPr>
      </p:pic>
      <p:sp>
        <p:nvSpPr>
          <p:cNvPr id="56" name="TextBox 55"/>
          <p:cNvSpPr txBox="1"/>
          <p:nvPr/>
        </p:nvSpPr>
        <p:spPr>
          <a:xfrm>
            <a:off x="4009355" y="5651956"/>
            <a:ext cx="4464496" cy="400110"/>
          </a:xfrm>
          <a:prstGeom prst="rect">
            <a:avLst/>
          </a:prstGeom>
          <a:noFill/>
        </p:spPr>
        <p:txBody>
          <a:bodyPr wrap="square" rtlCol="0">
            <a:spAutoFit/>
          </a:bodyPr>
          <a:lstStyle/>
          <a:p>
            <a:r>
              <a:rPr lang="zh-CN" altLang="en-US" sz="2000" dirty="0" smtClean="0"/>
              <a:t>仿生机器人搬运物体与经过障碍过程</a:t>
            </a:r>
            <a:endParaRPr lang="zh-CN" altLang="en-US" sz="2000" dirty="0"/>
          </a:p>
        </p:txBody>
      </p:sp>
    </p:spTree>
    <p:extLst>
      <p:ext uri="{BB962C8B-B14F-4D97-AF65-F5344CB8AC3E}">
        <p14:creationId xmlns:p14="http://schemas.microsoft.com/office/powerpoint/2010/main" val="41770446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内在联系</a:t>
            </a:r>
            <a:endParaRPr lang="zh-CN" altLang="en-US" dirty="0">
              <a:solidFill>
                <a:schemeClr val="bg1"/>
              </a:solidFill>
              <a:latin typeface="微软雅黑" pitchFamily="34" charset="-122"/>
              <a:ea typeface="微软雅黑" pitchFamily="34" charset="-122"/>
            </a:endParaRPr>
          </a:p>
        </p:txBody>
      </p:sp>
      <p:cxnSp>
        <p:nvCxnSpPr>
          <p:cNvPr id="36" name="肘形连接符 35"/>
          <p:cNvCxnSpPr/>
          <p:nvPr/>
        </p:nvCxnSpPr>
        <p:spPr>
          <a:xfrm flipV="1">
            <a:off x="3721323" y="2108935"/>
            <a:ext cx="2909448" cy="757210"/>
          </a:xfrm>
          <a:prstGeom prst="bentConnector3">
            <a:avLst>
              <a:gd name="adj1" fmla="val 62381"/>
            </a:avLst>
          </a:prstGeom>
          <a:ln w="9525" cap="rnd">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a:off x="3721323" y="3185644"/>
            <a:ext cx="3096344" cy="812358"/>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630771" y="1774613"/>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39" name="标题 4"/>
          <p:cNvSpPr txBox="1">
            <a:spLocks/>
          </p:cNvSpPr>
          <p:nvPr/>
        </p:nvSpPr>
        <p:spPr>
          <a:xfrm>
            <a:off x="6659900" y="1869186"/>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01</a:t>
            </a:r>
          </a:p>
        </p:txBody>
      </p:sp>
      <p:cxnSp>
        <p:nvCxnSpPr>
          <p:cNvPr id="40" name="肘形连接符 39"/>
          <p:cNvCxnSpPr/>
          <p:nvPr/>
        </p:nvCxnSpPr>
        <p:spPr>
          <a:xfrm flipV="1">
            <a:off x="4340267" y="3096734"/>
            <a:ext cx="3010585" cy="777523"/>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a:off x="4297387" y="4173486"/>
            <a:ext cx="3096344" cy="812358"/>
          </a:xfrm>
          <a:prstGeom prst="bentConnector3">
            <a:avLst>
              <a:gd name="adj1" fmla="val 55369"/>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7350852" y="2782725"/>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43" name="标题 4"/>
          <p:cNvSpPr txBox="1">
            <a:spLocks/>
          </p:cNvSpPr>
          <p:nvPr/>
        </p:nvSpPr>
        <p:spPr>
          <a:xfrm>
            <a:off x="7379981" y="2877298"/>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02</a:t>
            </a:r>
          </a:p>
        </p:txBody>
      </p:sp>
      <p:sp>
        <p:nvSpPr>
          <p:cNvPr id="44" name="椭圆 43"/>
          <p:cNvSpPr/>
          <p:nvPr/>
        </p:nvSpPr>
        <p:spPr>
          <a:xfrm>
            <a:off x="6558764" y="3689700"/>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45" name="标题 4"/>
          <p:cNvSpPr txBox="1">
            <a:spLocks/>
          </p:cNvSpPr>
          <p:nvPr/>
        </p:nvSpPr>
        <p:spPr>
          <a:xfrm>
            <a:off x="6587893" y="378427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03</a:t>
            </a:r>
          </a:p>
        </p:txBody>
      </p:sp>
      <p:sp>
        <p:nvSpPr>
          <p:cNvPr id="46" name="椭圆 45"/>
          <p:cNvSpPr/>
          <p:nvPr/>
        </p:nvSpPr>
        <p:spPr>
          <a:xfrm>
            <a:off x="7278844" y="4697812"/>
            <a:ext cx="546935" cy="54693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latin typeface="Impact MT Std" pitchFamily="34" charset="0"/>
            </a:endParaRPr>
          </a:p>
        </p:txBody>
      </p:sp>
      <p:sp>
        <p:nvSpPr>
          <p:cNvPr id="47" name="标题 4"/>
          <p:cNvSpPr txBox="1">
            <a:spLocks/>
          </p:cNvSpPr>
          <p:nvPr/>
        </p:nvSpPr>
        <p:spPr>
          <a:xfrm>
            <a:off x="7307973" y="479238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accent5">
                    <a:lumMod val="60000"/>
                    <a:lumOff val="40000"/>
                  </a:schemeClr>
                </a:solidFill>
                <a:latin typeface="Impact MT Std" pitchFamily="34" charset="0"/>
                <a:ea typeface="微软雅黑" panose="020B0503020204020204" pitchFamily="34" charset="-122"/>
              </a:rPr>
              <a:t>04</a:t>
            </a:r>
          </a:p>
        </p:txBody>
      </p:sp>
      <p:sp>
        <p:nvSpPr>
          <p:cNvPr id="48" name="Freeform 9"/>
          <p:cNvSpPr>
            <a:spLocks/>
          </p:cNvSpPr>
          <p:nvPr/>
        </p:nvSpPr>
        <p:spPr bwMode="auto">
          <a:xfrm flipH="1">
            <a:off x="1633091" y="2393556"/>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accent5">
              <a:lumMod val="75000"/>
            </a:schemeClr>
          </a:solidFill>
          <a:ln>
            <a:noFill/>
          </a:ln>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49" name="KSO_Shape"/>
          <p:cNvSpPr>
            <a:spLocks/>
          </p:cNvSpPr>
          <p:nvPr/>
        </p:nvSpPr>
        <p:spPr bwMode="auto">
          <a:xfrm>
            <a:off x="2683259" y="2998179"/>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5">
              <a:lumMod val="60000"/>
              <a:lumOff val="40000"/>
            </a:schemeClr>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1993131" y="3752424"/>
            <a:ext cx="2347136" cy="369324"/>
          </a:xfrm>
          <a:prstGeom prst="rect">
            <a:avLst/>
          </a:prstGeom>
        </p:spPr>
        <p:txBody>
          <a:bodyPr wrap="square" lIns="91431" tIns="45716" rIns="91431" bIns="45716">
            <a:spAutoFit/>
          </a:bodyPr>
          <a:lstStyle/>
          <a:p>
            <a:pPr algn="ctr"/>
            <a:r>
              <a:rPr lang="zh-CN" altLang="en-US" b="1" dirty="0" smtClean="0">
                <a:solidFill>
                  <a:schemeClr val="accent5">
                    <a:lumMod val="60000"/>
                    <a:lumOff val="40000"/>
                  </a:schemeClr>
                </a:solidFill>
                <a:latin typeface="微软雅黑" pitchFamily="34" charset="-122"/>
                <a:ea typeface="微软雅黑" pitchFamily="34" charset="-122"/>
              </a:rPr>
              <a:t>仿真机器人内部逻辑</a:t>
            </a:r>
            <a:endParaRPr lang="en-US" altLang="zh-CN" b="1" dirty="0">
              <a:solidFill>
                <a:schemeClr val="accent5">
                  <a:lumMod val="60000"/>
                  <a:lumOff val="40000"/>
                </a:schemeClr>
              </a:solidFill>
              <a:latin typeface="微软雅黑" pitchFamily="34" charset="-122"/>
              <a:ea typeface="微软雅黑" pitchFamily="34" charset="-122"/>
            </a:endParaRPr>
          </a:p>
        </p:txBody>
      </p:sp>
      <p:sp>
        <p:nvSpPr>
          <p:cNvPr id="51" name="矩形 47"/>
          <p:cNvSpPr>
            <a:spLocks noChangeArrowheads="1"/>
          </p:cNvSpPr>
          <p:nvPr/>
        </p:nvSpPr>
        <p:spPr bwMode="auto">
          <a:xfrm>
            <a:off x="1948296" y="4293096"/>
            <a:ext cx="2493107"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内部机制如何实现仿真机器人对待这些问题快速找出最优解。</a:t>
            </a:r>
            <a:endParaRPr lang="zh-CN" altLang="en-US" sz="1400" dirty="0">
              <a:solidFill>
                <a:schemeClr val="tx1">
                  <a:lumMod val="65000"/>
                  <a:lumOff val="35000"/>
                </a:schemeClr>
              </a:solidFill>
              <a:sym typeface="微软雅黑" pitchFamily="34" charset="-122"/>
            </a:endParaRPr>
          </a:p>
        </p:txBody>
      </p:sp>
      <p:sp>
        <p:nvSpPr>
          <p:cNvPr id="52" name="矩形 51"/>
          <p:cNvSpPr/>
          <p:nvPr/>
        </p:nvSpPr>
        <p:spPr>
          <a:xfrm>
            <a:off x="7321723" y="1907548"/>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如何协调运动？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矩形 54"/>
          <p:cNvSpPr/>
          <p:nvPr/>
        </p:nvSpPr>
        <p:spPr>
          <a:xfrm>
            <a:off x="7177707" y="3779756"/>
            <a:ext cx="2123549"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如何躲避障碍？</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矩形 56"/>
          <p:cNvSpPr/>
          <p:nvPr/>
        </p:nvSpPr>
        <p:spPr>
          <a:xfrm>
            <a:off x="7969795" y="4797152"/>
            <a:ext cx="22330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如何寻找光源？</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58"/>
          <p:cNvSpPr/>
          <p:nvPr/>
        </p:nvSpPr>
        <p:spPr>
          <a:xfrm>
            <a:off x="8041803" y="2915660"/>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如何搬运物体？</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TextBox 3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11561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48"/>
                                        </p:tgtEl>
                                        <p:attrNameLst>
                                          <p:attrName>r</p:attrName>
                                        </p:attrNameLst>
                                      </p:cBhvr>
                                    </p:animRot>
                                    <p:animRot by="-240000">
                                      <p:cBhvr>
                                        <p:cTn id="13" dur="200" fill="hold">
                                          <p:stCondLst>
                                            <p:cond delay="200"/>
                                          </p:stCondLst>
                                        </p:cTn>
                                        <p:tgtEl>
                                          <p:spTgt spid="48"/>
                                        </p:tgtEl>
                                        <p:attrNameLst>
                                          <p:attrName>r</p:attrName>
                                        </p:attrNameLst>
                                      </p:cBhvr>
                                    </p:animRot>
                                    <p:animRot by="240000">
                                      <p:cBhvr>
                                        <p:cTn id="14" dur="200" fill="hold">
                                          <p:stCondLst>
                                            <p:cond delay="400"/>
                                          </p:stCondLst>
                                        </p:cTn>
                                        <p:tgtEl>
                                          <p:spTgt spid="48"/>
                                        </p:tgtEl>
                                        <p:attrNameLst>
                                          <p:attrName>r</p:attrName>
                                        </p:attrNameLst>
                                      </p:cBhvr>
                                    </p:animRot>
                                    <p:animRot by="-240000">
                                      <p:cBhvr>
                                        <p:cTn id="15" dur="200" fill="hold">
                                          <p:stCondLst>
                                            <p:cond delay="600"/>
                                          </p:stCondLst>
                                        </p:cTn>
                                        <p:tgtEl>
                                          <p:spTgt spid="48"/>
                                        </p:tgtEl>
                                        <p:attrNameLst>
                                          <p:attrName>r</p:attrName>
                                        </p:attrNameLst>
                                      </p:cBhvr>
                                    </p:animRot>
                                    <p:animRot by="120000">
                                      <p:cBhvr>
                                        <p:cTn id="16" dur="200" fill="hold">
                                          <p:stCondLst>
                                            <p:cond delay="800"/>
                                          </p:stCondLst>
                                        </p:cTn>
                                        <p:tgtEl>
                                          <p:spTgt spid="48"/>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Effect transition="in" filter="fade">
                                      <p:cBhvr>
                                        <p:cTn id="28" dur="500"/>
                                        <p:tgtEl>
                                          <p:spTgt spid="50"/>
                                        </p:tgtEl>
                                      </p:cBhvr>
                                    </p:animEffect>
                                  </p:childTnLst>
                                </p:cTn>
                              </p:par>
                              <p:par>
                                <p:cTn id="29" presetID="2" presetClass="entr" presetSubtype="4" fill="hold" grpId="0" nodeType="withEffect">
                                  <p:stCondLst>
                                    <p:cond delay="50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par>
                                <p:cTn id="37" presetID="53" presetClass="entr" presetSubtype="16" fill="hold" grpId="0" nodeType="withEffect">
                                  <p:stCondLst>
                                    <p:cond delay="500"/>
                                  </p:stCondLst>
                                  <p:childTnLst>
                                    <p:set>
                                      <p:cBhvr>
                                        <p:cTn id="38" dur="1" fill="hold">
                                          <p:stCondLst>
                                            <p:cond delay="0"/>
                                          </p:stCondLst>
                                        </p:cTn>
                                        <p:tgtEl>
                                          <p:spTgt spid="38"/>
                                        </p:tgtEl>
                                        <p:attrNameLst>
                                          <p:attrName>style.visibility</p:attrName>
                                        </p:attrNameLst>
                                      </p:cBhvr>
                                      <p:to>
                                        <p:strVal val="visible"/>
                                      </p:to>
                                    </p:set>
                                    <p:anim calcmode="lin" valueType="num">
                                      <p:cBhvr>
                                        <p:cTn id="39" dur="500" fill="hold"/>
                                        <p:tgtEl>
                                          <p:spTgt spid="38"/>
                                        </p:tgtEl>
                                        <p:attrNameLst>
                                          <p:attrName>ppt_w</p:attrName>
                                        </p:attrNameLst>
                                      </p:cBhvr>
                                      <p:tavLst>
                                        <p:tav tm="0">
                                          <p:val>
                                            <p:fltVal val="0"/>
                                          </p:val>
                                        </p:tav>
                                        <p:tav tm="100000">
                                          <p:val>
                                            <p:strVal val="#ppt_w"/>
                                          </p:val>
                                        </p:tav>
                                      </p:tavLst>
                                    </p:anim>
                                    <p:anim calcmode="lin" valueType="num">
                                      <p:cBhvr>
                                        <p:cTn id="40" dur="500" fill="hold"/>
                                        <p:tgtEl>
                                          <p:spTgt spid="38"/>
                                        </p:tgtEl>
                                        <p:attrNameLst>
                                          <p:attrName>ppt_h</p:attrName>
                                        </p:attrNameLst>
                                      </p:cBhvr>
                                      <p:tavLst>
                                        <p:tav tm="0">
                                          <p:val>
                                            <p:fltVal val="0"/>
                                          </p:val>
                                        </p:tav>
                                        <p:tav tm="100000">
                                          <p:val>
                                            <p:strVal val="#ppt_h"/>
                                          </p:val>
                                        </p:tav>
                                      </p:tavLst>
                                    </p:anim>
                                    <p:animEffect transition="in" filter="fade">
                                      <p:cBhvr>
                                        <p:cTn id="41" dur="500"/>
                                        <p:tgtEl>
                                          <p:spTgt spid="38"/>
                                        </p:tgtEl>
                                      </p:cBhvr>
                                    </p:animEffect>
                                  </p:childTnLst>
                                </p:cTn>
                              </p:par>
                              <p:par>
                                <p:cTn id="42" presetID="53" presetClass="entr" presetSubtype="16" fill="hold" grpId="0" nodeType="withEffect">
                                  <p:stCondLst>
                                    <p:cond delay="50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Effect transition="in" filter="fade">
                                      <p:cBhvr>
                                        <p:cTn id="46" dur="500"/>
                                        <p:tgtEl>
                                          <p:spTgt spid="39"/>
                                        </p:tgtEl>
                                      </p:cBhvr>
                                    </p:animEffect>
                                  </p:childTnLst>
                                </p:cTn>
                              </p:par>
                              <p:par>
                                <p:cTn id="47" presetID="53" presetClass="entr" presetSubtype="16" fill="hold" grpId="0" nodeType="withEffect">
                                  <p:stCondLst>
                                    <p:cond delay="50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Effect transition="in" filter="fade">
                                      <p:cBhvr>
                                        <p:cTn id="51" dur="500"/>
                                        <p:tgtEl>
                                          <p:spTgt spid="52"/>
                                        </p:tgtEl>
                                      </p:cBhvr>
                                    </p:animEffect>
                                  </p:childTnLst>
                                </p:cTn>
                              </p:par>
                            </p:childTnLst>
                          </p:cTn>
                        </p:par>
                        <p:par>
                          <p:cTn id="52" fill="hold">
                            <p:stCondLst>
                              <p:cond delay="4500"/>
                            </p:stCondLst>
                            <p:childTnLst>
                              <p:par>
                                <p:cTn id="53" presetID="22" presetClass="entr" presetSubtype="4"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42"/>
                                        </p:tgtEl>
                                        <p:attrNameLst>
                                          <p:attrName>style.visibility</p:attrName>
                                        </p:attrNameLst>
                                      </p:cBhvr>
                                      <p:to>
                                        <p:strVal val="visible"/>
                                      </p:to>
                                    </p:set>
                                    <p:anim calcmode="lin" valueType="num">
                                      <p:cBhvr>
                                        <p:cTn id="58" dur="500" fill="hold"/>
                                        <p:tgtEl>
                                          <p:spTgt spid="42"/>
                                        </p:tgtEl>
                                        <p:attrNameLst>
                                          <p:attrName>ppt_w</p:attrName>
                                        </p:attrNameLst>
                                      </p:cBhvr>
                                      <p:tavLst>
                                        <p:tav tm="0">
                                          <p:val>
                                            <p:fltVal val="0"/>
                                          </p:val>
                                        </p:tav>
                                        <p:tav tm="100000">
                                          <p:val>
                                            <p:strVal val="#ppt_w"/>
                                          </p:val>
                                        </p:tav>
                                      </p:tavLst>
                                    </p:anim>
                                    <p:anim calcmode="lin" valueType="num">
                                      <p:cBhvr>
                                        <p:cTn id="59" dur="500" fill="hold"/>
                                        <p:tgtEl>
                                          <p:spTgt spid="42"/>
                                        </p:tgtEl>
                                        <p:attrNameLst>
                                          <p:attrName>ppt_h</p:attrName>
                                        </p:attrNameLst>
                                      </p:cBhvr>
                                      <p:tavLst>
                                        <p:tav tm="0">
                                          <p:val>
                                            <p:fltVal val="0"/>
                                          </p:val>
                                        </p:tav>
                                        <p:tav tm="100000">
                                          <p:val>
                                            <p:strVal val="#ppt_h"/>
                                          </p:val>
                                        </p:tav>
                                      </p:tavLst>
                                    </p:anim>
                                    <p:animEffect transition="in" filter="fade">
                                      <p:cBhvr>
                                        <p:cTn id="60" dur="500"/>
                                        <p:tgtEl>
                                          <p:spTgt spid="42"/>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43"/>
                                        </p:tgtEl>
                                        <p:attrNameLst>
                                          <p:attrName>style.visibility</p:attrName>
                                        </p:attrNameLst>
                                      </p:cBhvr>
                                      <p:to>
                                        <p:strVal val="visible"/>
                                      </p:to>
                                    </p:set>
                                    <p:anim calcmode="lin" valueType="num">
                                      <p:cBhvr>
                                        <p:cTn id="63" dur="500" fill="hold"/>
                                        <p:tgtEl>
                                          <p:spTgt spid="43"/>
                                        </p:tgtEl>
                                        <p:attrNameLst>
                                          <p:attrName>ppt_w</p:attrName>
                                        </p:attrNameLst>
                                      </p:cBhvr>
                                      <p:tavLst>
                                        <p:tav tm="0">
                                          <p:val>
                                            <p:fltVal val="0"/>
                                          </p:val>
                                        </p:tav>
                                        <p:tav tm="100000">
                                          <p:val>
                                            <p:strVal val="#ppt_w"/>
                                          </p:val>
                                        </p:tav>
                                      </p:tavLst>
                                    </p:anim>
                                    <p:anim calcmode="lin" valueType="num">
                                      <p:cBhvr>
                                        <p:cTn id="64" dur="500" fill="hold"/>
                                        <p:tgtEl>
                                          <p:spTgt spid="43"/>
                                        </p:tgtEl>
                                        <p:attrNameLst>
                                          <p:attrName>ppt_h</p:attrName>
                                        </p:attrNameLst>
                                      </p:cBhvr>
                                      <p:tavLst>
                                        <p:tav tm="0">
                                          <p:val>
                                            <p:fltVal val="0"/>
                                          </p:val>
                                        </p:tav>
                                        <p:tav tm="100000">
                                          <p:val>
                                            <p:strVal val="#ppt_h"/>
                                          </p:val>
                                        </p:tav>
                                      </p:tavLst>
                                    </p:anim>
                                    <p:animEffect transition="in" filter="fade">
                                      <p:cBhvr>
                                        <p:cTn id="65" dur="500"/>
                                        <p:tgtEl>
                                          <p:spTgt spid="43"/>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59"/>
                                        </p:tgtEl>
                                        <p:attrNameLst>
                                          <p:attrName>style.visibility</p:attrName>
                                        </p:attrNameLst>
                                      </p:cBhvr>
                                      <p:to>
                                        <p:strVal val="visible"/>
                                      </p:to>
                                    </p:set>
                                    <p:anim calcmode="lin" valueType="num">
                                      <p:cBhvr>
                                        <p:cTn id="68" dur="500" fill="hold"/>
                                        <p:tgtEl>
                                          <p:spTgt spid="59"/>
                                        </p:tgtEl>
                                        <p:attrNameLst>
                                          <p:attrName>ppt_w</p:attrName>
                                        </p:attrNameLst>
                                      </p:cBhvr>
                                      <p:tavLst>
                                        <p:tav tm="0">
                                          <p:val>
                                            <p:fltVal val="0"/>
                                          </p:val>
                                        </p:tav>
                                        <p:tav tm="100000">
                                          <p:val>
                                            <p:strVal val="#ppt_w"/>
                                          </p:val>
                                        </p:tav>
                                      </p:tavLst>
                                    </p:anim>
                                    <p:anim calcmode="lin" valueType="num">
                                      <p:cBhvr>
                                        <p:cTn id="69" dur="500" fill="hold"/>
                                        <p:tgtEl>
                                          <p:spTgt spid="59"/>
                                        </p:tgtEl>
                                        <p:attrNameLst>
                                          <p:attrName>ppt_h</p:attrName>
                                        </p:attrNameLst>
                                      </p:cBhvr>
                                      <p:tavLst>
                                        <p:tav tm="0">
                                          <p:val>
                                            <p:fltVal val="0"/>
                                          </p:val>
                                        </p:tav>
                                        <p:tav tm="100000">
                                          <p:val>
                                            <p:strVal val="#ppt_h"/>
                                          </p:val>
                                        </p:tav>
                                      </p:tavLst>
                                    </p:anim>
                                    <p:animEffect transition="in" filter="fade">
                                      <p:cBhvr>
                                        <p:cTn id="70" dur="500"/>
                                        <p:tgtEl>
                                          <p:spTgt spid="59"/>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44"/>
                                        </p:tgtEl>
                                        <p:attrNameLst>
                                          <p:attrName>style.visibility</p:attrName>
                                        </p:attrNameLst>
                                      </p:cBhvr>
                                      <p:to>
                                        <p:strVal val="visible"/>
                                      </p:to>
                                    </p:set>
                                    <p:anim calcmode="lin" valueType="num">
                                      <p:cBhvr>
                                        <p:cTn id="77" dur="500" fill="hold"/>
                                        <p:tgtEl>
                                          <p:spTgt spid="44"/>
                                        </p:tgtEl>
                                        <p:attrNameLst>
                                          <p:attrName>ppt_w</p:attrName>
                                        </p:attrNameLst>
                                      </p:cBhvr>
                                      <p:tavLst>
                                        <p:tav tm="0">
                                          <p:val>
                                            <p:fltVal val="0"/>
                                          </p:val>
                                        </p:tav>
                                        <p:tav tm="100000">
                                          <p:val>
                                            <p:strVal val="#ppt_w"/>
                                          </p:val>
                                        </p:tav>
                                      </p:tavLst>
                                    </p:anim>
                                    <p:anim calcmode="lin" valueType="num">
                                      <p:cBhvr>
                                        <p:cTn id="78" dur="500" fill="hold"/>
                                        <p:tgtEl>
                                          <p:spTgt spid="44"/>
                                        </p:tgtEl>
                                        <p:attrNameLst>
                                          <p:attrName>ppt_h</p:attrName>
                                        </p:attrNameLst>
                                      </p:cBhvr>
                                      <p:tavLst>
                                        <p:tav tm="0">
                                          <p:val>
                                            <p:fltVal val="0"/>
                                          </p:val>
                                        </p:tav>
                                        <p:tav tm="100000">
                                          <p:val>
                                            <p:strVal val="#ppt_h"/>
                                          </p:val>
                                        </p:tav>
                                      </p:tavLst>
                                    </p:anim>
                                    <p:animEffect transition="in" filter="fade">
                                      <p:cBhvr>
                                        <p:cTn id="79" dur="500"/>
                                        <p:tgtEl>
                                          <p:spTgt spid="44"/>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45"/>
                                        </p:tgtEl>
                                        <p:attrNameLst>
                                          <p:attrName>style.visibility</p:attrName>
                                        </p:attrNameLst>
                                      </p:cBhvr>
                                      <p:to>
                                        <p:strVal val="visible"/>
                                      </p:to>
                                    </p:set>
                                    <p:anim calcmode="lin" valueType="num">
                                      <p:cBhvr>
                                        <p:cTn id="82" dur="500" fill="hold"/>
                                        <p:tgtEl>
                                          <p:spTgt spid="45"/>
                                        </p:tgtEl>
                                        <p:attrNameLst>
                                          <p:attrName>ppt_w</p:attrName>
                                        </p:attrNameLst>
                                      </p:cBhvr>
                                      <p:tavLst>
                                        <p:tav tm="0">
                                          <p:val>
                                            <p:fltVal val="0"/>
                                          </p:val>
                                        </p:tav>
                                        <p:tav tm="100000">
                                          <p:val>
                                            <p:strVal val="#ppt_w"/>
                                          </p:val>
                                        </p:tav>
                                      </p:tavLst>
                                    </p:anim>
                                    <p:anim calcmode="lin" valueType="num">
                                      <p:cBhvr>
                                        <p:cTn id="83" dur="500" fill="hold"/>
                                        <p:tgtEl>
                                          <p:spTgt spid="45"/>
                                        </p:tgtEl>
                                        <p:attrNameLst>
                                          <p:attrName>ppt_h</p:attrName>
                                        </p:attrNameLst>
                                      </p:cBhvr>
                                      <p:tavLst>
                                        <p:tav tm="0">
                                          <p:val>
                                            <p:fltVal val="0"/>
                                          </p:val>
                                        </p:tav>
                                        <p:tav tm="100000">
                                          <p:val>
                                            <p:strVal val="#ppt_h"/>
                                          </p:val>
                                        </p:tav>
                                      </p:tavLst>
                                    </p:anim>
                                    <p:animEffect transition="in" filter="fade">
                                      <p:cBhvr>
                                        <p:cTn id="84" dur="500"/>
                                        <p:tgtEl>
                                          <p:spTgt spid="45"/>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55"/>
                                        </p:tgtEl>
                                        <p:attrNameLst>
                                          <p:attrName>style.visibility</p:attrName>
                                        </p:attrNameLst>
                                      </p:cBhvr>
                                      <p:to>
                                        <p:strVal val="visible"/>
                                      </p:to>
                                    </p:set>
                                    <p:anim calcmode="lin" valueType="num">
                                      <p:cBhvr>
                                        <p:cTn id="87" dur="500" fill="hold"/>
                                        <p:tgtEl>
                                          <p:spTgt spid="55"/>
                                        </p:tgtEl>
                                        <p:attrNameLst>
                                          <p:attrName>ppt_w</p:attrName>
                                        </p:attrNameLst>
                                      </p:cBhvr>
                                      <p:tavLst>
                                        <p:tav tm="0">
                                          <p:val>
                                            <p:fltVal val="0"/>
                                          </p:val>
                                        </p:tav>
                                        <p:tav tm="100000">
                                          <p:val>
                                            <p:strVal val="#ppt_w"/>
                                          </p:val>
                                        </p:tav>
                                      </p:tavLst>
                                    </p:anim>
                                    <p:anim calcmode="lin" valueType="num">
                                      <p:cBhvr>
                                        <p:cTn id="88" dur="500" fill="hold"/>
                                        <p:tgtEl>
                                          <p:spTgt spid="55"/>
                                        </p:tgtEl>
                                        <p:attrNameLst>
                                          <p:attrName>ppt_h</p:attrName>
                                        </p:attrNameLst>
                                      </p:cBhvr>
                                      <p:tavLst>
                                        <p:tav tm="0">
                                          <p:val>
                                            <p:fltVal val="0"/>
                                          </p:val>
                                        </p:tav>
                                        <p:tav tm="100000">
                                          <p:val>
                                            <p:strVal val="#ppt_h"/>
                                          </p:val>
                                        </p:tav>
                                      </p:tavLst>
                                    </p:anim>
                                    <p:animEffect transition="in" filter="fade">
                                      <p:cBhvr>
                                        <p:cTn id="89" dur="500"/>
                                        <p:tgtEl>
                                          <p:spTgt spid="55"/>
                                        </p:tgtEl>
                                      </p:cBhvr>
                                    </p:animEffect>
                                  </p:childTnLst>
                                </p:cTn>
                              </p:par>
                            </p:childTnLst>
                          </p:cTn>
                        </p:par>
                        <p:par>
                          <p:cTn id="90" fill="hold">
                            <p:stCondLst>
                              <p:cond delay="6500"/>
                            </p:stCondLst>
                            <p:childTnLst>
                              <p:par>
                                <p:cTn id="91" presetID="22" presetClass="entr" presetSubtype="8" fill="hold" nodeType="after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par>
                                <p:cTn id="94" presetID="53" presetClass="entr" presetSubtype="16" fill="hold" grpId="0" nodeType="withEffect">
                                  <p:stCondLst>
                                    <p:cond delay="50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53" presetClass="entr" presetSubtype="16" fill="hold" grpId="0" nodeType="withEffect">
                                  <p:stCondLst>
                                    <p:cond delay="500"/>
                                  </p:stCondLst>
                                  <p:childTnLst>
                                    <p:set>
                                      <p:cBhvr>
                                        <p:cTn id="100" dur="1" fill="hold">
                                          <p:stCondLst>
                                            <p:cond delay="0"/>
                                          </p:stCondLst>
                                        </p:cTn>
                                        <p:tgtEl>
                                          <p:spTgt spid="47"/>
                                        </p:tgtEl>
                                        <p:attrNameLst>
                                          <p:attrName>style.visibility</p:attrName>
                                        </p:attrNameLst>
                                      </p:cBhvr>
                                      <p:to>
                                        <p:strVal val="visible"/>
                                      </p:to>
                                    </p:set>
                                    <p:anim calcmode="lin" valueType="num">
                                      <p:cBhvr>
                                        <p:cTn id="101" dur="500" fill="hold"/>
                                        <p:tgtEl>
                                          <p:spTgt spid="47"/>
                                        </p:tgtEl>
                                        <p:attrNameLst>
                                          <p:attrName>ppt_w</p:attrName>
                                        </p:attrNameLst>
                                      </p:cBhvr>
                                      <p:tavLst>
                                        <p:tav tm="0">
                                          <p:val>
                                            <p:fltVal val="0"/>
                                          </p:val>
                                        </p:tav>
                                        <p:tav tm="100000">
                                          <p:val>
                                            <p:strVal val="#ppt_w"/>
                                          </p:val>
                                        </p:tav>
                                      </p:tavLst>
                                    </p:anim>
                                    <p:anim calcmode="lin" valueType="num">
                                      <p:cBhvr>
                                        <p:cTn id="102" dur="500" fill="hold"/>
                                        <p:tgtEl>
                                          <p:spTgt spid="47"/>
                                        </p:tgtEl>
                                        <p:attrNameLst>
                                          <p:attrName>ppt_h</p:attrName>
                                        </p:attrNameLst>
                                      </p:cBhvr>
                                      <p:tavLst>
                                        <p:tav tm="0">
                                          <p:val>
                                            <p:fltVal val="0"/>
                                          </p:val>
                                        </p:tav>
                                        <p:tav tm="100000">
                                          <p:val>
                                            <p:strVal val="#ppt_h"/>
                                          </p:val>
                                        </p:tav>
                                      </p:tavLst>
                                    </p:anim>
                                    <p:animEffect transition="in" filter="fade">
                                      <p:cBhvr>
                                        <p:cTn id="103" dur="500"/>
                                        <p:tgtEl>
                                          <p:spTgt spid="47"/>
                                        </p:tgtEl>
                                      </p:cBhvr>
                                    </p:animEffect>
                                  </p:childTnLst>
                                </p:cTn>
                              </p:par>
                              <p:par>
                                <p:cTn id="104" presetID="53" presetClass="entr" presetSubtype="16" fill="hold" grpId="0" nodeType="withEffect">
                                  <p:stCondLst>
                                    <p:cond delay="500"/>
                                  </p:stCondLst>
                                  <p:childTnLst>
                                    <p:set>
                                      <p:cBhvr>
                                        <p:cTn id="105" dur="1" fill="hold">
                                          <p:stCondLst>
                                            <p:cond delay="0"/>
                                          </p:stCondLst>
                                        </p:cTn>
                                        <p:tgtEl>
                                          <p:spTgt spid="57"/>
                                        </p:tgtEl>
                                        <p:attrNameLst>
                                          <p:attrName>style.visibility</p:attrName>
                                        </p:attrNameLst>
                                      </p:cBhvr>
                                      <p:to>
                                        <p:strVal val="visible"/>
                                      </p:to>
                                    </p:set>
                                    <p:anim calcmode="lin" valueType="num">
                                      <p:cBhvr>
                                        <p:cTn id="106" dur="500" fill="hold"/>
                                        <p:tgtEl>
                                          <p:spTgt spid="57"/>
                                        </p:tgtEl>
                                        <p:attrNameLst>
                                          <p:attrName>ppt_w</p:attrName>
                                        </p:attrNameLst>
                                      </p:cBhvr>
                                      <p:tavLst>
                                        <p:tav tm="0">
                                          <p:val>
                                            <p:fltVal val="0"/>
                                          </p:val>
                                        </p:tav>
                                        <p:tav tm="100000">
                                          <p:val>
                                            <p:strVal val="#ppt_w"/>
                                          </p:val>
                                        </p:tav>
                                      </p:tavLst>
                                    </p:anim>
                                    <p:anim calcmode="lin" valueType="num">
                                      <p:cBhvr>
                                        <p:cTn id="107" dur="500" fill="hold"/>
                                        <p:tgtEl>
                                          <p:spTgt spid="57"/>
                                        </p:tgtEl>
                                        <p:attrNameLst>
                                          <p:attrName>ppt_h</p:attrName>
                                        </p:attrNameLst>
                                      </p:cBhvr>
                                      <p:tavLst>
                                        <p:tav tm="0">
                                          <p:val>
                                            <p:fltVal val="0"/>
                                          </p:val>
                                        </p:tav>
                                        <p:tav tm="100000">
                                          <p:val>
                                            <p:strVal val="#ppt_h"/>
                                          </p:val>
                                        </p:tav>
                                      </p:tavLst>
                                    </p:anim>
                                    <p:animEffect transition="in" filter="fade">
                                      <p:cBhvr>
                                        <p:cTn id="108" dur="500"/>
                                        <p:tgtEl>
                                          <p:spTgt spid="57"/>
                                        </p:tgtEl>
                                      </p:cBhvr>
                                    </p:animEffect>
                                  </p:childTnLst>
                                </p:cTn>
                              </p:par>
                            </p:childTnLst>
                          </p:cTn>
                        </p:par>
                        <p:par>
                          <p:cTn id="109" fill="hold">
                            <p:stCondLst>
                              <p:cond delay="7500"/>
                            </p:stCondLst>
                            <p:childTnLst>
                              <p:par>
                                <p:cTn id="110" presetID="10" presetClass="entr" presetSubtype="0"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2" grpId="0" animBg="1"/>
      <p:bldP spid="43" grpId="0"/>
      <p:bldP spid="44" grpId="0" animBg="1"/>
      <p:bldP spid="45" grpId="0"/>
      <p:bldP spid="46" grpId="0" animBg="1"/>
      <p:bldP spid="47" grpId="0"/>
      <p:bldP spid="48" grpId="0" animBg="1"/>
      <p:bldP spid="48" grpId="1" animBg="1"/>
      <p:bldP spid="49" grpId="0" animBg="1"/>
      <p:bldP spid="50" grpId="0"/>
      <p:bldP spid="51" grpId="0"/>
      <p:bldP spid="52" grpId="0"/>
      <p:bldP spid="55" grpId="0"/>
      <p:bldP spid="57" grpId="0"/>
      <p:bldP spid="59"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内在联系</a:t>
            </a:r>
            <a:endParaRPr lang="zh-CN" altLang="en-US" dirty="0">
              <a:solidFill>
                <a:schemeClr val="bg1"/>
              </a:solidFill>
              <a:latin typeface="微软雅黑" pitchFamily="34" charset="-122"/>
              <a:ea typeface="微软雅黑" pitchFamily="34" charset="-122"/>
            </a:endParaRPr>
          </a:p>
        </p:txBody>
      </p:sp>
      <p:sp>
        <p:nvSpPr>
          <p:cNvPr id="30" name="矩形 47"/>
          <p:cNvSpPr>
            <a:spLocks noChangeArrowheads="1"/>
          </p:cNvSpPr>
          <p:nvPr/>
        </p:nvSpPr>
        <p:spPr bwMode="auto">
          <a:xfrm>
            <a:off x="6021643" y="1539998"/>
            <a:ext cx="4652394" cy="882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smtClean="0">
                <a:solidFill>
                  <a:schemeClr val="tx1">
                    <a:lumMod val="65000"/>
                    <a:lumOff val="35000"/>
                  </a:schemeClr>
                </a:solidFill>
                <a:latin typeface="微软雅黑" pitchFamily="34" charset="-122"/>
                <a:ea typeface="微软雅黑" pitchFamily="34" charset="-122"/>
              </a:rPr>
              <a:t>混乱</a:t>
            </a:r>
            <a:r>
              <a:rPr lang="zh-CN" altLang="zh-CN" sz="1400" dirty="0">
                <a:solidFill>
                  <a:schemeClr val="tx1">
                    <a:lumMod val="65000"/>
                    <a:lumOff val="35000"/>
                  </a:schemeClr>
                </a:solidFill>
                <a:latin typeface="微软雅黑" pitchFamily="34" charset="-122"/>
                <a:ea typeface="微软雅黑" pitchFamily="34" charset="-122"/>
              </a:rPr>
              <a:t>无序的群体通过内部个体之间的相互作用，形成一个有序且联系紧密的群体共同运动，这种运动被称之为群集运动</a:t>
            </a:r>
            <a:r>
              <a:rPr lang="zh-CN" altLang="zh-CN" sz="1400" dirty="0" smtClean="0">
                <a:solidFill>
                  <a:schemeClr val="tx1">
                    <a:lumMod val="65000"/>
                    <a:lumOff val="35000"/>
                  </a:schemeClr>
                </a:solidFill>
                <a:latin typeface="微软雅黑" pitchFamily="34" charset="-122"/>
                <a:ea typeface="微软雅黑" pitchFamily="34" charset="-122"/>
              </a:rPr>
              <a:t>。</a:t>
            </a:r>
            <a:endParaRPr lang="en-US" altLang="zh-CN"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31" name="矩形 3"/>
          <p:cNvSpPr>
            <a:spLocks noChangeArrowheads="1"/>
          </p:cNvSpPr>
          <p:nvPr/>
        </p:nvSpPr>
        <p:spPr bwMode="auto">
          <a:xfrm>
            <a:off x="6038166" y="1081734"/>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群集运动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a:xfrm>
            <a:off x="6097289" y="144929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6712139" y="1449292"/>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6021643" y="3260602"/>
            <a:ext cx="4652394"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近些年受益于相关技术的进步，为实证研究建立了坚实的基础</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如今已经了解到群集运动是个体之间局部自组织交互而形成的</a:t>
            </a:r>
            <a:r>
              <a:rPr lang="zh-CN"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现象</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，其本质就是来源于个体之间的相互作用，但是到底遵循什么样的交互规则目前还不得而知。</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5" name="矩形 3"/>
          <p:cNvSpPr>
            <a:spLocks noChangeArrowheads="1"/>
          </p:cNvSpPr>
          <p:nvPr/>
        </p:nvSpPr>
        <p:spPr bwMode="auto">
          <a:xfrm>
            <a:off x="6038166" y="2802338"/>
            <a:ext cx="15234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群集</a:t>
            </a: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运动本质</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a:xfrm>
            <a:off x="6097289" y="3169896"/>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6712139" y="3169896"/>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Freeform 12"/>
          <p:cNvSpPr>
            <a:spLocks/>
          </p:cNvSpPr>
          <p:nvPr/>
        </p:nvSpPr>
        <p:spPr bwMode="auto">
          <a:xfrm>
            <a:off x="1608509" y="465782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65000"/>
                  <a:lumOff val="35000"/>
                </a:schemeClr>
              </a:solidFill>
            </a:endParaRPr>
          </a:p>
        </p:txBody>
      </p:sp>
      <p:sp>
        <p:nvSpPr>
          <p:cNvPr id="40" name="Freeform 12"/>
          <p:cNvSpPr>
            <a:spLocks/>
          </p:cNvSpPr>
          <p:nvPr/>
        </p:nvSpPr>
        <p:spPr bwMode="auto">
          <a:xfrm flipH="1" flipV="1">
            <a:off x="10249469" y="56350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a:extLst/>
        </p:spPr>
        <p:txBody>
          <a:bodyPr/>
          <a:lstStyle/>
          <a:p>
            <a:endParaRPr lang="zh-CN" altLang="en-US">
              <a:solidFill>
                <a:schemeClr val="tx1">
                  <a:lumMod val="50000"/>
                  <a:lumOff val="50000"/>
                </a:schemeClr>
              </a:solidFill>
            </a:endParaRPr>
          </a:p>
        </p:txBody>
      </p:sp>
      <p:sp>
        <p:nvSpPr>
          <p:cNvPr id="41" name="TextBox 40"/>
          <p:cNvSpPr txBox="1"/>
          <p:nvPr/>
        </p:nvSpPr>
        <p:spPr>
          <a:xfrm>
            <a:off x="1993131" y="4941168"/>
            <a:ext cx="8545239" cy="902939"/>
          </a:xfrm>
          <a:prstGeom prst="rect">
            <a:avLst/>
          </a:prstGeom>
          <a:noFill/>
        </p:spPr>
        <p:txBody>
          <a:bodyPr wrap="square" rtlCol="0">
            <a:spAutoFit/>
          </a:bodyPr>
          <a:lstStyle/>
          <a:p>
            <a:pPr>
              <a:lnSpc>
                <a:spcPct val="130000"/>
              </a:lnSpc>
              <a:spcBef>
                <a:spcPct val="0"/>
              </a:spcBef>
            </a:pP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很多人都被大自然中动物的集体活动所吸引，天空中成百上千的鸟类结队飞行，遇到捕食者能做出令人惊讶的躲避动作。鱼群能够自发形成并有序运动，而且能够做到毫不费力的躲避障碍。蚁群利用群体力量轻松移动庞大的重物。在捕食者和觅食的压力下，拥有简单智商的个体结队后总能表现惊人的行为。</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026" name="Picture 2" descr="C:\Users\Administrator\Desktop\大论文\wangyongchao\model\images\鸟群.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027" y="866749"/>
            <a:ext cx="4536504" cy="358340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264939" y="-297"/>
            <a:ext cx="576064" cy="836712"/>
            <a:chOff x="841003" y="360040"/>
            <a:chExt cx="504056" cy="836712"/>
          </a:xfrm>
          <a:solidFill>
            <a:schemeClr val="accent5">
              <a:lumMod val="75000"/>
            </a:schemeClr>
          </a:solidFill>
        </p:grpSpPr>
        <p:sp>
          <p:nvSpPr>
            <p:cNvPr id="24" name="矩形 2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6325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750"/>
                                        <p:tgtEl>
                                          <p:spTgt spid="33"/>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750"/>
                                        <p:tgtEl>
                                          <p:spTgt spid="30"/>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750"/>
                                        <p:tgtEl>
                                          <p:spTgt spid="37"/>
                                        </p:tgtEl>
                                      </p:cBhvr>
                                    </p:animEffect>
                                  </p:childTnLst>
                                </p:cTn>
                              </p:par>
                            </p:childTnLst>
                          </p:cTn>
                        </p:par>
                        <p:par>
                          <p:cTn id="32" fill="hold">
                            <p:stCondLst>
                              <p:cond delay="4250"/>
                            </p:stCondLst>
                            <p:childTnLst>
                              <p:par>
                                <p:cTn id="33" presetID="14" presetClass="entr" presetSubtype="1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randombar(horizontal)">
                                      <p:cBhvr>
                                        <p:cTn id="35" dur="750"/>
                                        <p:tgtEl>
                                          <p:spTgt spid="34"/>
                                        </p:tgtEl>
                                      </p:cBhvr>
                                    </p:animEffec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35" presetClass="path" presetSubtype="0" accel="50000" decel="50000" fill="hold" grpId="1" nodeType="withEffect">
                                  <p:stCondLst>
                                    <p:cond delay="0"/>
                                  </p:stCondLst>
                                  <p:childTnLst>
                                    <p:animMotion origin="layout" path="M -3.56836E-6 -3.7037E-7 L 0.36686 0.15278 " pathEditMode="relative" rAng="0" ptsTypes="AA">
                                      <p:cBhvr>
                                        <p:cTn id="40" dur="500" spd="-99900" fill="hold"/>
                                        <p:tgtEl>
                                          <p:spTgt spid="39"/>
                                        </p:tgtEl>
                                        <p:attrNameLst>
                                          <p:attrName>ppt_x,ppt_y</p:attrName>
                                        </p:attrNameLst>
                                      </p:cBhvr>
                                      <p:rCtr x="18343" y="7639"/>
                                    </p:animMotion>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7.85742E-7 -3.33333E-6 L -0.39495 -0.11018 " pathEditMode="relative" rAng="0" ptsTypes="AA">
                                      <p:cBhvr>
                                        <p:cTn id="44" dur="500" spd="-99900" fill="hold"/>
                                        <p:tgtEl>
                                          <p:spTgt spid="40"/>
                                        </p:tgtEl>
                                        <p:attrNameLst>
                                          <p:attrName>ppt_x,ppt_y</p:attrName>
                                        </p:attrNameLst>
                                      </p:cBhvr>
                                      <p:rCtr x="-19748" y="-5509"/>
                                    </p:animMotion>
                                  </p:childTnLst>
                                </p:cTn>
                              </p:par>
                            </p:childTnLst>
                          </p:cTn>
                        </p:par>
                        <p:par>
                          <p:cTn id="45" fill="hold">
                            <p:stCondLst>
                              <p:cond delay="5500"/>
                            </p:stCondLst>
                            <p:childTnLst>
                              <p:par>
                                <p:cTn id="46" presetID="18" presetClass="entr" presetSubtype="3"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strips(upRight)">
                                      <p:cBhvr>
                                        <p:cTn id="48" dur="500"/>
                                        <p:tgtEl>
                                          <p:spTgt spid="41"/>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animBg="1"/>
      <p:bldP spid="34" grpId="0"/>
      <p:bldP spid="35" grpId="0"/>
      <p:bldP spid="36" grpId="0" animBg="1"/>
      <p:bldP spid="37" grpId="0" animBg="1"/>
      <p:bldP spid="39" grpId="0" animBg="1"/>
      <p:bldP spid="39" grpId="1" animBg="1"/>
      <p:bldP spid="40" grpId="0" animBg="1"/>
      <p:bldP spid="40" grpId="1" animBg="1"/>
      <p:bldP spid="41"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内在联系</a:t>
            </a:r>
            <a:endParaRPr lang="zh-CN" altLang="en-US" dirty="0">
              <a:solidFill>
                <a:schemeClr val="bg1"/>
              </a:solidFill>
              <a:latin typeface="微软雅黑" pitchFamily="34" charset="-122"/>
              <a:ea typeface="微软雅黑" pitchFamily="34" charset="-122"/>
            </a:endParaRPr>
          </a:p>
        </p:txBody>
      </p:sp>
      <p:sp>
        <p:nvSpPr>
          <p:cNvPr id="8" name="Rounded Rectangle 15"/>
          <p:cNvSpPr/>
          <p:nvPr/>
        </p:nvSpPr>
        <p:spPr>
          <a:xfrm>
            <a:off x="2160956" y="1556792"/>
            <a:ext cx="633737" cy="6337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9" name="Freeform 55"/>
          <p:cNvSpPr>
            <a:spLocks noEditPoints="1"/>
          </p:cNvSpPr>
          <p:nvPr/>
        </p:nvSpPr>
        <p:spPr bwMode="auto">
          <a:xfrm>
            <a:off x="2315544" y="1723706"/>
            <a:ext cx="324561" cy="339657"/>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cxnSp>
        <p:nvCxnSpPr>
          <p:cNvPr id="10" name="直接连接符 9"/>
          <p:cNvCxnSpPr/>
          <p:nvPr/>
        </p:nvCxnSpPr>
        <p:spPr>
          <a:xfrm>
            <a:off x="2118355" y="2298586"/>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498"/>
          <p:cNvSpPr txBox="1"/>
          <p:nvPr/>
        </p:nvSpPr>
        <p:spPr>
          <a:xfrm>
            <a:off x="3793331" y="1924390"/>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如何协调运动？</a:t>
            </a:r>
          </a:p>
        </p:txBody>
      </p:sp>
      <p:sp>
        <p:nvSpPr>
          <p:cNvPr id="12" name="TextBox 503"/>
          <p:cNvSpPr txBox="1"/>
          <p:nvPr/>
        </p:nvSpPr>
        <p:spPr>
          <a:xfrm>
            <a:off x="1993131" y="2296746"/>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协调运动也是一种有序运动，群集运动最终形式都要趋于有序运动，群集</a:t>
            </a:r>
            <a:r>
              <a:rPr lang="zh-CN" altLang="en-US" sz="1400" dirty="0">
                <a:solidFill>
                  <a:schemeClr val="tx1">
                    <a:lumMod val="65000"/>
                    <a:lumOff val="35000"/>
                  </a:schemeClr>
                </a:solidFill>
                <a:latin typeface="微软雅黑" pitchFamily="34" charset="-122"/>
                <a:ea typeface="微软雅黑" pitchFamily="34" charset="-122"/>
              </a:rPr>
              <a:t>运动依靠个体之间的</a:t>
            </a:r>
            <a:r>
              <a:rPr lang="zh-CN" altLang="en-US" sz="1400" dirty="0" smtClean="0">
                <a:solidFill>
                  <a:schemeClr val="tx1">
                    <a:lumMod val="65000"/>
                    <a:lumOff val="35000"/>
                  </a:schemeClr>
                </a:solidFill>
                <a:latin typeface="微软雅黑" pitchFamily="34" charset="-122"/>
                <a:ea typeface="微软雅黑" pitchFamily="34" charset="-122"/>
              </a:rPr>
              <a:t>相互作用达成。</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3" name="Rounded Rectangle 15"/>
          <p:cNvSpPr/>
          <p:nvPr/>
        </p:nvSpPr>
        <p:spPr>
          <a:xfrm>
            <a:off x="6637877" y="1559816"/>
            <a:ext cx="633737" cy="633737"/>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cxnSp>
        <p:nvCxnSpPr>
          <p:cNvPr id="14" name="直接连接符 13"/>
          <p:cNvCxnSpPr/>
          <p:nvPr/>
        </p:nvCxnSpPr>
        <p:spPr>
          <a:xfrm>
            <a:off x="6595276" y="2301610"/>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498"/>
          <p:cNvSpPr txBox="1"/>
          <p:nvPr/>
        </p:nvSpPr>
        <p:spPr>
          <a:xfrm>
            <a:off x="8282677" y="1927414"/>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如何搬运物体？</a:t>
            </a:r>
          </a:p>
        </p:txBody>
      </p:sp>
      <p:sp>
        <p:nvSpPr>
          <p:cNvPr id="16" name="TextBox 503"/>
          <p:cNvSpPr txBox="1"/>
          <p:nvPr/>
        </p:nvSpPr>
        <p:spPr>
          <a:xfrm>
            <a:off x="6470052" y="2299770"/>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群集运动形成后在特定条件触发下可以使群体自发执行同一个任务，如蚁群搬运食物，鸟群躲避捕食者等。</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7" name="流程图: 联系 20"/>
          <p:cNvSpPr/>
          <p:nvPr/>
        </p:nvSpPr>
        <p:spPr>
          <a:xfrm>
            <a:off x="6810786" y="1694507"/>
            <a:ext cx="287915" cy="424624"/>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23" name="Rounded Rectangle 15"/>
          <p:cNvSpPr/>
          <p:nvPr/>
        </p:nvSpPr>
        <p:spPr>
          <a:xfrm>
            <a:off x="2160956" y="3520885"/>
            <a:ext cx="633737" cy="633737"/>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4" name="Freeform 55"/>
          <p:cNvSpPr>
            <a:spLocks noEditPoints="1"/>
          </p:cNvSpPr>
          <p:nvPr/>
        </p:nvSpPr>
        <p:spPr bwMode="auto">
          <a:xfrm>
            <a:off x="2315544" y="3667925"/>
            <a:ext cx="324561" cy="339657"/>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cxnSp>
        <p:nvCxnSpPr>
          <p:cNvPr id="25" name="直接连接符 24"/>
          <p:cNvCxnSpPr/>
          <p:nvPr/>
        </p:nvCxnSpPr>
        <p:spPr>
          <a:xfrm>
            <a:off x="2118355" y="4242805"/>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498"/>
          <p:cNvSpPr txBox="1"/>
          <p:nvPr/>
        </p:nvSpPr>
        <p:spPr>
          <a:xfrm>
            <a:off x="3865339" y="3868609"/>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如何躲避障碍？</a:t>
            </a:r>
          </a:p>
        </p:txBody>
      </p:sp>
      <p:sp>
        <p:nvSpPr>
          <p:cNvPr id="27" name="TextBox 503"/>
          <p:cNvSpPr txBox="1"/>
          <p:nvPr/>
        </p:nvSpPr>
        <p:spPr>
          <a:xfrm>
            <a:off x="1993131" y="4240965"/>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群集运动在生成过程中可以高效的躲避障碍物，而且之后不会对群体有序的形态产生影响。</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28" name="Rounded Rectangle 15"/>
          <p:cNvSpPr/>
          <p:nvPr/>
        </p:nvSpPr>
        <p:spPr>
          <a:xfrm>
            <a:off x="6637877" y="3523909"/>
            <a:ext cx="633737" cy="6337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cxnSp>
        <p:nvCxnSpPr>
          <p:cNvPr id="29" name="直接连接符 28"/>
          <p:cNvCxnSpPr/>
          <p:nvPr/>
        </p:nvCxnSpPr>
        <p:spPr>
          <a:xfrm>
            <a:off x="6595276" y="4245829"/>
            <a:ext cx="34281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498"/>
          <p:cNvSpPr txBox="1"/>
          <p:nvPr/>
        </p:nvSpPr>
        <p:spPr>
          <a:xfrm>
            <a:off x="8282677" y="3871633"/>
            <a:ext cx="1800493" cy="369332"/>
          </a:xfrm>
          <a:prstGeom prst="rect">
            <a:avLst/>
          </a:prstGeom>
          <a:noFill/>
        </p:spPr>
        <p:txBody>
          <a:bodyPr wrap="none" rtlCol="0" anchor="ctr">
            <a:spAutoFit/>
          </a:bodyPr>
          <a:lstStyle/>
          <a:p>
            <a:pPr>
              <a:spcBef>
                <a:spcPct val="0"/>
              </a:spcBef>
              <a:buFont typeface="Arial" charse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如何寻找光源？</a:t>
            </a:r>
          </a:p>
        </p:txBody>
      </p:sp>
      <p:sp>
        <p:nvSpPr>
          <p:cNvPr id="31" name="TextBox 503"/>
          <p:cNvSpPr txBox="1"/>
          <p:nvPr/>
        </p:nvSpPr>
        <p:spPr>
          <a:xfrm>
            <a:off x="6470052" y="4243989"/>
            <a:ext cx="3731991" cy="932563"/>
          </a:xfrm>
          <a:prstGeom prst="rect">
            <a:avLst/>
          </a:prstGeom>
          <a:noFill/>
        </p:spPr>
        <p:txBody>
          <a:bodyPr wrap="square" rtlCol="0">
            <a:spAutoFit/>
          </a:bodyPr>
          <a:lstStyle/>
          <a:p>
            <a:pPr>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群集运动在觅食状态下的行为与仿生机器人寻找光源及其相似，这种行为都是群体功能的具体体现。</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32" name="流程图: 联系 20"/>
          <p:cNvSpPr/>
          <p:nvPr/>
        </p:nvSpPr>
        <p:spPr>
          <a:xfrm>
            <a:off x="6810786" y="3638726"/>
            <a:ext cx="287915" cy="424624"/>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p>
        </p:txBody>
      </p:sp>
      <p:sp>
        <p:nvSpPr>
          <p:cNvPr id="44" name="TextBox 4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65" name="TextBox 64"/>
          <p:cNvSpPr txBox="1"/>
          <p:nvPr/>
        </p:nvSpPr>
        <p:spPr>
          <a:xfrm>
            <a:off x="2118355" y="5373216"/>
            <a:ext cx="7964815" cy="707886"/>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itchFamily="34" charset="-122"/>
                <a:ea typeface="微软雅黑" pitchFamily="34" charset="-122"/>
              </a:rPr>
              <a:t>问题</a:t>
            </a:r>
            <a:r>
              <a:rPr lang="zh-CN" altLang="en-US" sz="2000" dirty="0" smtClean="0">
                <a:solidFill>
                  <a:schemeClr val="tx1">
                    <a:lumMod val="65000"/>
                    <a:lumOff val="35000"/>
                  </a:schemeClr>
                </a:solidFill>
                <a:latin typeface="微软雅黑" pitchFamily="34" charset="-122"/>
                <a:ea typeface="微软雅黑" pitchFamily="34" charset="-122"/>
              </a:rPr>
              <a:t>：</a:t>
            </a:r>
            <a:r>
              <a:rPr lang="zh-CN" altLang="en-US" sz="2000" dirty="0">
                <a:solidFill>
                  <a:schemeClr val="tx1">
                    <a:lumMod val="65000"/>
                    <a:lumOff val="35000"/>
                  </a:schemeClr>
                </a:solidFill>
                <a:latin typeface="微软雅黑" pitchFamily="34" charset="-122"/>
                <a:ea typeface="微软雅黑" pitchFamily="34" charset="-122"/>
              </a:rPr>
              <a:t>实证研究说明群集运动可以解决上述问题，但是群集运动到底存在什么机理</a:t>
            </a:r>
            <a:r>
              <a:rPr lang="zh-CN" altLang="en-US" sz="2000" dirty="0" smtClean="0">
                <a:solidFill>
                  <a:schemeClr val="tx1">
                    <a:lumMod val="65000"/>
                    <a:lumOff val="35000"/>
                  </a:schemeClr>
                </a:solidFill>
                <a:latin typeface="微软雅黑" pitchFamily="34" charset="-122"/>
                <a:ea typeface="微软雅黑" pitchFamily="34" charset="-122"/>
              </a:rPr>
              <a:t>？群集运动依靠什么样的局部相互作用生成？</a:t>
            </a:r>
            <a:endParaRPr lang="zh-CN" altLang="en-US" sz="20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1539858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2" presetClass="entr" presetSubtype="4" fill="hold" grpId="0" nodeType="afterEffect">
                                  <p:stCondLst>
                                    <p:cond delay="0"/>
                                  </p:stCondLst>
                                  <p:iterate type="lt">
                                    <p:tmPct val="5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300"/>
                                        <p:tgtEl>
                                          <p:spTgt spid="11"/>
                                        </p:tgtEl>
                                        <p:attrNameLst>
                                          <p:attrName>ppt_y</p:attrName>
                                        </p:attrNameLst>
                                      </p:cBhvr>
                                      <p:tavLst>
                                        <p:tav tm="0">
                                          <p:val>
                                            <p:strVal val="#ppt_y+#ppt_h*1.125000"/>
                                          </p:val>
                                        </p:tav>
                                        <p:tav tm="100000">
                                          <p:val>
                                            <p:strVal val="#ppt_y"/>
                                          </p:val>
                                        </p:tav>
                                      </p:tavLst>
                                    </p:anim>
                                    <p:animEffect transition="in" filter="wipe(up)">
                                      <p:cBhvr>
                                        <p:cTn id="23" dur="300"/>
                                        <p:tgtEl>
                                          <p:spTgt spid="11"/>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12"/>
                                        </p:tgtEl>
                                        <p:attrNameLst>
                                          <p:attrName>style.visibility</p:attrName>
                                        </p:attrNameLst>
                                      </p:cBhvr>
                                      <p:to>
                                        <p:strVal val="visible"/>
                                      </p:to>
                                    </p:set>
                                    <p:animEffect transition="in" filter="fade">
                                      <p:cBhvr>
                                        <p:cTn id="26" dur="100"/>
                                        <p:tgtEl>
                                          <p:spTgt spid="12"/>
                                        </p:tgtEl>
                                      </p:cBhvr>
                                    </p:animEffect>
                                  </p:childTnLst>
                                </p:cTn>
                              </p:par>
                              <p:par>
                                <p:cTn id="27" presetID="42" presetClass="entr" presetSubtype="0" fill="hold" grpId="0" nodeType="withEffect">
                                  <p:stCondLst>
                                    <p:cond delay="10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9" presetClass="entr" presetSubtype="0" decel="100000" fill="hold" grpId="0" nodeType="withEffect">
                                  <p:stCondLst>
                                    <p:cond delay="10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 calcmode="lin" valueType="num">
                                      <p:cBhvr>
                                        <p:cTn id="36" dur="500" fill="hold"/>
                                        <p:tgtEl>
                                          <p:spTgt spid="17"/>
                                        </p:tgtEl>
                                        <p:attrNameLst>
                                          <p:attrName>style.rotation</p:attrName>
                                        </p:attrNameLst>
                                      </p:cBhvr>
                                      <p:tavLst>
                                        <p:tav tm="0">
                                          <p:val>
                                            <p:fltVal val="360"/>
                                          </p:val>
                                        </p:tav>
                                        <p:tav tm="100000">
                                          <p:val>
                                            <p:fltVal val="0"/>
                                          </p:val>
                                        </p:tav>
                                      </p:tavLst>
                                    </p:anim>
                                    <p:animEffect transition="in" filter="fade">
                                      <p:cBhvr>
                                        <p:cTn id="37" dur="500"/>
                                        <p:tgtEl>
                                          <p:spTgt spid="17"/>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par>
                          <p:cTn id="42" fill="hold">
                            <p:stCondLst>
                              <p:cond delay="4000"/>
                            </p:stCondLst>
                            <p:childTnLst>
                              <p:par>
                                <p:cTn id="43" presetID="12" presetClass="entr" presetSubtype="4" fill="hold" grpId="0" nodeType="afterEffect">
                                  <p:stCondLst>
                                    <p:cond delay="0"/>
                                  </p:stCondLst>
                                  <p:iterate type="lt">
                                    <p:tmPct val="50000"/>
                                  </p:iterate>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300"/>
                                        <p:tgtEl>
                                          <p:spTgt spid="15"/>
                                        </p:tgtEl>
                                        <p:attrNameLst>
                                          <p:attrName>ppt_y</p:attrName>
                                        </p:attrNameLst>
                                      </p:cBhvr>
                                      <p:tavLst>
                                        <p:tav tm="0">
                                          <p:val>
                                            <p:strVal val="#ppt_y+#ppt_h*1.125000"/>
                                          </p:val>
                                        </p:tav>
                                        <p:tav tm="100000">
                                          <p:val>
                                            <p:strVal val="#ppt_y"/>
                                          </p:val>
                                        </p:tav>
                                      </p:tavLst>
                                    </p:anim>
                                    <p:animEffect transition="in" filter="wipe(up)">
                                      <p:cBhvr>
                                        <p:cTn id="46" dur="300"/>
                                        <p:tgtEl>
                                          <p:spTgt spid="15"/>
                                        </p:tgtEl>
                                      </p:cBhvr>
                                    </p:animEffect>
                                  </p:childTnLst>
                                </p:cTn>
                              </p:par>
                              <p:par>
                                <p:cTn id="47" presetID="10" presetClass="entr" presetSubtype="0" fill="hold" grpId="0" nodeType="withEffect">
                                  <p:stCondLst>
                                    <p:cond delay="1000"/>
                                  </p:stCondLst>
                                  <p:iterate type="lt">
                                    <p:tmPct val="10000"/>
                                  </p:iterate>
                                  <p:childTnLst>
                                    <p:set>
                                      <p:cBhvr>
                                        <p:cTn id="48" dur="1" fill="hold">
                                          <p:stCondLst>
                                            <p:cond delay="0"/>
                                          </p:stCondLst>
                                        </p:cTn>
                                        <p:tgtEl>
                                          <p:spTgt spid="16"/>
                                        </p:tgtEl>
                                        <p:attrNameLst>
                                          <p:attrName>style.visibility</p:attrName>
                                        </p:attrNameLst>
                                      </p:cBhvr>
                                      <p:to>
                                        <p:strVal val="visible"/>
                                      </p:to>
                                    </p:set>
                                    <p:animEffect transition="in" filter="fade">
                                      <p:cBhvr>
                                        <p:cTn id="49" dur="100"/>
                                        <p:tgtEl>
                                          <p:spTgt spid="16"/>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childTnLst>
                          </p:cTn>
                        </p:par>
                        <p:par>
                          <p:cTn id="60" fill="hold">
                            <p:stCondLst>
                              <p:cond delay="5560"/>
                            </p:stCondLst>
                            <p:childTnLst>
                              <p:par>
                                <p:cTn id="61" presetID="22" presetClass="entr" presetSubtype="8"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6060"/>
                            </p:stCondLst>
                            <p:childTnLst>
                              <p:par>
                                <p:cTn id="65" presetID="12" presetClass="entr" presetSubtype="4" fill="hold" grpId="0" nodeType="afterEffect">
                                  <p:stCondLst>
                                    <p:cond delay="0"/>
                                  </p:stCondLst>
                                  <p:iterate type="lt">
                                    <p:tmPct val="50000"/>
                                  </p:iterate>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300"/>
                                        <p:tgtEl>
                                          <p:spTgt spid="26"/>
                                        </p:tgtEl>
                                        <p:attrNameLst>
                                          <p:attrName>ppt_y</p:attrName>
                                        </p:attrNameLst>
                                      </p:cBhvr>
                                      <p:tavLst>
                                        <p:tav tm="0">
                                          <p:val>
                                            <p:strVal val="#ppt_y+#ppt_h*1.125000"/>
                                          </p:val>
                                        </p:tav>
                                        <p:tav tm="100000">
                                          <p:val>
                                            <p:strVal val="#ppt_y"/>
                                          </p:val>
                                        </p:tav>
                                      </p:tavLst>
                                    </p:anim>
                                    <p:animEffect transition="in" filter="wipe(up)">
                                      <p:cBhvr>
                                        <p:cTn id="68" dur="300"/>
                                        <p:tgtEl>
                                          <p:spTgt spid="26"/>
                                        </p:tgtEl>
                                      </p:cBhvr>
                                    </p:animEffect>
                                  </p:childTnLst>
                                </p:cTn>
                              </p:par>
                              <p:par>
                                <p:cTn id="69" presetID="10" presetClass="entr" presetSubtype="0" fill="hold" grpId="0" nodeType="withEffect">
                                  <p:stCondLst>
                                    <p:cond delay="1000"/>
                                  </p:stCondLst>
                                  <p:iterate type="lt">
                                    <p:tmPct val="10000"/>
                                  </p:iterate>
                                  <p:childTnLst>
                                    <p:set>
                                      <p:cBhvr>
                                        <p:cTn id="70" dur="1" fill="hold">
                                          <p:stCondLst>
                                            <p:cond delay="0"/>
                                          </p:stCondLst>
                                        </p:cTn>
                                        <p:tgtEl>
                                          <p:spTgt spid="27"/>
                                        </p:tgtEl>
                                        <p:attrNameLst>
                                          <p:attrName>style.visibility</p:attrName>
                                        </p:attrNameLst>
                                      </p:cBhvr>
                                      <p:to>
                                        <p:strVal val="visible"/>
                                      </p:to>
                                    </p:set>
                                    <p:animEffect transition="in" filter="fade">
                                      <p:cBhvr>
                                        <p:cTn id="71" dur="100"/>
                                        <p:tgtEl>
                                          <p:spTgt spid="27"/>
                                        </p:tgtEl>
                                      </p:cBhvr>
                                    </p:animEffect>
                                  </p:childTnLst>
                                </p:cTn>
                              </p:par>
                              <p:par>
                                <p:cTn id="72" presetID="42" presetClass="entr" presetSubtype="0" fill="hold" grpId="0" nodeType="withEffect">
                                  <p:stCondLst>
                                    <p:cond delay="100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1000"/>
                                        <p:tgtEl>
                                          <p:spTgt spid="28"/>
                                        </p:tgtEl>
                                      </p:cBhvr>
                                    </p:animEffect>
                                    <p:anim calcmode="lin" valueType="num">
                                      <p:cBhvr>
                                        <p:cTn id="75" dur="1000" fill="hold"/>
                                        <p:tgtEl>
                                          <p:spTgt spid="28"/>
                                        </p:tgtEl>
                                        <p:attrNameLst>
                                          <p:attrName>ppt_x</p:attrName>
                                        </p:attrNameLst>
                                      </p:cBhvr>
                                      <p:tavLst>
                                        <p:tav tm="0">
                                          <p:val>
                                            <p:strVal val="#ppt_x"/>
                                          </p:val>
                                        </p:tav>
                                        <p:tav tm="100000">
                                          <p:val>
                                            <p:strVal val="#ppt_x"/>
                                          </p:val>
                                        </p:tav>
                                      </p:tavLst>
                                    </p:anim>
                                    <p:anim calcmode="lin" valueType="num">
                                      <p:cBhvr>
                                        <p:cTn id="76" dur="1000" fill="hold"/>
                                        <p:tgtEl>
                                          <p:spTgt spid="28"/>
                                        </p:tgtEl>
                                        <p:attrNameLst>
                                          <p:attrName>ppt_y</p:attrName>
                                        </p:attrNameLst>
                                      </p:cBhvr>
                                      <p:tavLst>
                                        <p:tav tm="0">
                                          <p:val>
                                            <p:strVal val="#ppt_y+.1"/>
                                          </p:val>
                                        </p:tav>
                                        <p:tav tm="100000">
                                          <p:val>
                                            <p:strVal val="#ppt_y"/>
                                          </p:val>
                                        </p:tav>
                                      </p:tavLst>
                                    </p:anim>
                                  </p:childTnLst>
                                </p:cTn>
                              </p:par>
                              <p:par>
                                <p:cTn id="77" presetID="49" presetClass="entr" presetSubtype="0" decel="100000" fill="hold" grpId="0" nodeType="withEffect">
                                  <p:stCondLst>
                                    <p:cond delay="100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fltVal val="0"/>
                                          </p:val>
                                        </p:tav>
                                        <p:tav tm="100000">
                                          <p:val>
                                            <p:strVal val="#ppt_w"/>
                                          </p:val>
                                        </p:tav>
                                      </p:tavLst>
                                    </p:anim>
                                    <p:anim calcmode="lin" valueType="num">
                                      <p:cBhvr>
                                        <p:cTn id="80" dur="500" fill="hold"/>
                                        <p:tgtEl>
                                          <p:spTgt spid="32"/>
                                        </p:tgtEl>
                                        <p:attrNameLst>
                                          <p:attrName>ppt_h</p:attrName>
                                        </p:attrNameLst>
                                      </p:cBhvr>
                                      <p:tavLst>
                                        <p:tav tm="0">
                                          <p:val>
                                            <p:fltVal val="0"/>
                                          </p:val>
                                        </p:tav>
                                        <p:tav tm="100000">
                                          <p:val>
                                            <p:strVal val="#ppt_h"/>
                                          </p:val>
                                        </p:tav>
                                      </p:tavLst>
                                    </p:anim>
                                    <p:anim calcmode="lin" valueType="num">
                                      <p:cBhvr>
                                        <p:cTn id="81" dur="500" fill="hold"/>
                                        <p:tgtEl>
                                          <p:spTgt spid="32"/>
                                        </p:tgtEl>
                                        <p:attrNameLst>
                                          <p:attrName>style.rotation</p:attrName>
                                        </p:attrNameLst>
                                      </p:cBhvr>
                                      <p:tavLst>
                                        <p:tav tm="0">
                                          <p:val>
                                            <p:fltVal val="360"/>
                                          </p:val>
                                        </p:tav>
                                        <p:tav tm="100000">
                                          <p:val>
                                            <p:fltVal val="0"/>
                                          </p:val>
                                        </p:tav>
                                      </p:tavLst>
                                    </p:anim>
                                    <p:animEffect transition="in" filter="fade">
                                      <p:cBhvr>
                                        <p:cTn id="82" dur="500"/>
                                        <p:tgtEl>
                                          <p:spTgt spid="32"/>
                                        </p:tgtEl>
                                      </p:cBhvr>
                                    </p:animEffect>
                                  </p:childTnLst>
                                </p:cTn>
                              </p:par>
                            </p:childTnLst>
                          </p:cTn>
                        </p:par>
                        <p:par>
                          <p:cTn id="83" fill="hold">
                            <p:stCondLst>
                              <p:cond delay="8060"/>
                            </p:stCondLst>
                            <p:childTnLst>
                              <p:par>
                                <p:cTn id="84" presetID="22" presetClass="entr" presetSubtype="8" fill="hold"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left)">
                                      <p:cBhvr>
                                        <p:cTn id="86" dur="500"/>
                                        <p:tgtEl>
                                          <p:spTgt spid="29"/>
                                        </p:tgtEl>
                                      </p:cBhvr>
                                    </p:animEffect>
                                  </p:childTnLst>
                                </p:cTn>
                              </p:par>
                            </p:childTnLst>
                          </p:cTn>
                        </p:par>
                        <p:par>
                          <p:cTn id="87" fill="hold">
                            <p:stCondLst>
                              <p:cond delay="8560"/>
                            </p:stCondLst>
                            <p:childTnLst>
                              <p:par>
                                <p:cTn id="88" presetID="12" presetClass="entr" presetSubtype="4" fill="hold" grpId="0" nodeType="afterEffect">
                                  <p:stCondLst>
                                    <p:cond delay="0"/>
                                  </p:stCondLst>
                                  <p:iterate type="lt">
                                    <p:tmPct val="50000"/>
                                  </p:iterate>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300"/>
                                        <p:tgtEl>
                                          <p:spTgt spid="30"/>
                                        </p:tgtEl>
                                        <p:attrNameLst>
                                          <p:attrName>ppt_y</p:attrName>
                                        </p:attrNameLst>
                                      </p:cBhvr>
                                      <p:tavLst>
                                        <p:tav tm="0">
                                          <p:val>
                                            <p:strVal val="#ppt_y+#ppt_h*1.125000"/>
                                          </p:val>
                                        </p:tav>
                                        <p:tav tm="100000">
                                          <p:val>
                                            <p:strVal val="#ppt_y"/>
                                          </p:val>
                                        </p:tav>
                                      </p:tavLst>
                                    </p:anim>
                                    <p:animEffect transition="in" filter="wipe(up)">
                                      <p:cBhvr>
                                        <p:cTn id="91" dur="300"/>
                                        <p:tgtEl>
                                          <p:spTgt spid="30"/>
                                        </p:tgtEl>
                                      </p:cBhvr>
                                    </p:animEffect>
                                  </p:childTnLst>
                                </p:cTn>
                              </p:par>
                              <p:par>
                                <p:cTn id="92" presetID="10" presetClass="entr" presetSubtype="0" fill="hold" grpId="0" nodeType="withEffect">
                                  <p:stCondLst>
                                    <p:cond delay="1000"/>
                                  </p:stCondLst>
                                  <p:iterate type="lt">
                                    <p:tmPct val="10000"/>
                                  </p:iterate>
                                  <p:childTnLst>
                                    <p:set>
                                      <p:cBhvr>
                                        <p:cTn id="93" dur="1" fill="hold">
                                          <p:stCondLst>
                                            <p:cond delay="0"/>
                                          </p:stCondLst>
                                        </p:cTn>
                                        <p:tgtEl>
                                          <p:spTgt spid="31"/>
                                        </p:tgtEl>
                                        <p:attrNameLst>
                                          <p:attrName>style.visibility</p:attrName>
                                        </p:attrNameLst>
                                      </p:cBhvr>
                                      <p:to>
                                        <p:strVal val="visible"/>
                                      </p:to>
                                    </p:set>
                                    <p:animEffect transition="in" filter="fade">
                                      <p:cBhvr>
                                        <p:cTn id="94" dur="100"/>
                                        <p:tgtEl>
                                          <p:spTgt spid="31"/>
                                        </p:tgtEl>
                                      </p:cBhvr>
                                    </p:animEffect>
                                  </p:childTnLst>
                                </p:cTn>
                              </p:par>
                            </p:childTnLst>
                          </p:cTn>
                        </p:par>
                        <p:par>
                          <p:cTn id="95" fill="hold">
                            <p:stCondLst>
                              <p:cond delay="10090"/>
                            </p:stCondLst>
                            <p:childTnLst>
                              <p:par>
                                <p:cTn id="96" presetID="10" presetClass="entr" presetSubtype="0" fill="hold" grpId="0" nodeType="after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5" grpId="0"/>
      <p:bldP spid="16" grpId="0"/>
      <p:bldP spid="17" grpId="0" animBg="1"/>
      <p:bldP spid="23" grpId="0" animBg="1"/>
      <p:bldP spid="24" grpId="0" animBg="1"/>
      <p:bldP spid="26" grpId="0"/>
      <p:bldP spid="27" grpId="0"/>
      <p:bldP spid="28" grpId="0" animBg="1"/>
      <p:bldP spid="30" grpId="0"/>
      <p:bldP spid="31" grpId="0"/>
      <p:bldP spid="32" grpId="0" animBg="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ULTRA_SCORM_SLIDE_COUNT" val="40"/>
</p:tagLst>
</file>

<file path=ppt/theme/theme1.xml><?xml version="1.0" encoding="utf-8"?>
<a:theme xmlns:a="http://schemas.openxmlformats.org/drawingml/2006/main" name="王永超">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5895</TotalTime>
  <Words>2419</Words>
  <Application>Microsoft Office PowerPoint</Application>
  <PresentationFormat>自定义</PresentationFormat>
  <Paragraphs>285</Paragraphs>
  <Slides>33</Slides>
  <Notes>33</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35" baseType="lpstr">
      <vt:lpstr>王永超</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subject>wyc</dc:subject>
  <dc:creator>王永超</dc:creator>
  <cp:lastModifiedBy>微软用户</cp:lastModifiedBy>
  <cp:revision>274</cp:revision>
  <dcterms:created xsi:type="dcterms:W3CDTF">2015-12-03T10:50:49Z</dcterms:created>
  <dcterms:modified xsi:type="dcterms:W3CDTF">2019-04-14T13:53:40Z</dcterms:modified>
</cp:coreProperties>
</file>